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
  </p:notesMasterIdLst>
  <p:sldIdLst>
    <p:sldId id="256" r:id="rId2"/>
    <p:sldId id="257" r:id="rId3"/>
  </p:sldIdLst>
  <p:sldSz cx="5321300" cy="7556500"/>
  <p:notesSz cx="6858000" cy="9144000"/>
  <p:embeddedFontLst>
    <p:embeddedFont>
      <p:font typeface="Inter" panose="02000503000000020004" pitchFamily="2" charset="0"/>
      <p:bold r:id="rId5"/>
      <p:italic r:id="rId6"/>
      <p:boldItalic r:id="rId7"/>
    </p:embeddedFont>
    <p:embeddedFont>
      <p:font typeface="Inter ExtraLight" panose="02000503000000020004" pitchFamily="2" charset="0"/>
      <p:regular r:id="rId8"/>
      <p:bold r:id="rId9"/>
      <p:italic r:id="rId10"/>
      <p:boldItalic r:id="rId11"/>
    </p:embeddedFont>
    <p:embeddedFont>
      <p:font typeface="Inter Light" panose="02000503000000020004" pitchFamily="2" charset="0"/>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hXetAMdaeia3y9UGCWtmWoLONcr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648"/>
  </p:normalViewPr>
  <p:slideViewPr>
    <p:cSldViewPr snapToGrid="0">
      <p:cViewPr varScale="1">
        <p:scale>
          <a:sx n="101" d="100"/>
          <a:sy n="101" d="100"/>
        </p:scale>
        <p:origin x="3272" y="2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font" Target="fonts/font9.fntdata"/><Relationship Id="rId18" Type="http://customschemas.google.com/relationships/presentationmetadata" Target="meta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font" Target="fonts/font3.fntdata"/><Relationship Id="rId12" Type="http://schemas.openxmlformats.org/officeDocument/2006/relationships/font" Target="fonts/font8.fntdata"/><Relationship Id="rId2" Type="http://schemas.openxmlformats.org/officeDocument/2006/relationships/slide" Target="slides/slide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font" Target="fonts/font7.fntdata"/><Relationship Id="rId5" Type="http://schemas.openxmlformats.org/officeDocument/2006/relationships/font" Target="fonts/font1.fntdata"/><Relationship Id="rId15" Type="http://schemas.openxmlformats.org/officeDocument/2006/relationships/font" Target="fonts/font11.fntdata"/><Relationship Id="rId10" Type="http://schemas.openxmlformats.org/officeDocument/2006/relationships/font" Target="fonts/font6.fntdata"/><Relationship Id="rId19" Type="http://schemas.openxmlformats.org/officeDocument/2006/relationships/presProps" Target="presProps.xml"/><Relationship Id="rId4" Type="http://schemas.openxmlformats.org/officeDocument/2006/relationships/notesMaster" Target="notesMasters/notesMaster1.xml"/><Relationship Id="rId9" Type="http://schemas.openxmlformats.org/officeDocument/2006/relationships/font" Target="fonts/font5.fntdata"/><Relationship Id="rId14" Type="http://schemas.openxmlformats.org/officeDocument/2006/relationships/font" Target="fonts/font10.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2343150" y="1143000"/>
            <a:ext cx="2171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2343150" y="1143000"/>
            <a:ext cx="21717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2:notes"/>
          <p:cNvSpPr>
            <a:spLocks noGrp="1" noRot="1" noChangeAspect="1"/>
          </p:cNvSpPr>
          <p:nvPr>
            <p:ph type="sldImg" idx="2"/>
          </p:nvPr>
        </p:nvSpPr>
        <p:spPr>
          <a:xfrm>
            <a:off x="2343150" y="1143000"/>
            <a:ext cx="21717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Google Shape;16;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4"/>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4"/>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5"/>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5"/>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2" name="Google Shape;22;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8" name="Google Shape;28;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7"/>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4" name="Google Shape;34;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8"/>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0" name="Google Shape;40;p8"/>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1" name="Google Shape;41;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9"/>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7" name="Google Shape;47;p9"/>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8" name="Google Shape;48;p9"/>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9"/>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1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11"/>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1"/>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1"/>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a:spLocks noGrp="1"/>
          </p:cNvSpPr>
          <p:nvPr>
            <p:ph type="pic" idx="2"/>
          </p:nvPr>
        </p:nvSpPr>
        <p:spPr>
          <a:xfrm>
            <a:off x="1792288" y="612775"/>
            <a:ext cx="5486400" cy="4114800"/>
          </a:xfrm>
          <a:prstGeom prst="rect">
            <a:avLst/>
          </a:prstGeom>
          <a:noFill/>
          <a:ln>
            <a:noFill/>
          </a:ln>
        </p:spPr>
      </p:sp>
      <p:sp>
        <p:nvSpPr>
          <p:cNvPr id="68" name="Google Shape;68;p12"/>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png"/><Relationship Id="rId14"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18" Type="http://schemas.openxmlformats.org/officeDocument/2006/relationships/image" Target="../media/image28.png"/><Relationship Id="rId26" Type="http://schemas.openxmlformats.org/officeDocument/2006/relationships/image" Target="../media/image35.png"/><Relationship Id="rId3" Type="http://schemas.openxmlformats.org/officeDocument/2006/relationships/image" Target="../media/image1.png"/><Relationship Id="rId21" Type="http://schemas.openxmlformats.org/officeDocument/2006/relationships/image" Target="../media/image31.png"/><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7.png"/><Relationship Id="rId25" Type="http://schemas.openxmlformats.org/officeDocument/2006/relationships/image" Target="../media/image3.png"/><Relationship Id="rId2" Type="http://schemas.openxmlformats.org/officeDocument/2006/relationships/notesSlide" Target="../notesSlides/notesSlide2.xml"/><Relationship Id="rId16" Type="http://schemas.openxmlformats.org/officeDocument/2006/relationships/image" Target="../media/image26.png"/><Relationship Id="rId20" Type="http://schemas.openxmlformats.org/officeDocument/2006/relationships/image" Target="../media/image30.png"/><Relationship Id="rId29"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16.png"/><Relationship Id="rId11" Type="http://schemas.openxmlformats.org/officeDocument/2006/relationships/image" Target="../media/image21.png"/><Relationship Id="rId24" Type="http://schemas.openxmlformats.org/officeDocument/2006/relationships/image" Target="../media/image34.png"/><Relationship Id="rId5" Type="http://schemas.openxmlformats.org/officeDocument/2006/relationships/image" Target="../media/image15.png"/><Relationship Id="rId15" Type="http://schemas.openxmlformats.org/officeDocument/2006/relationships/image" Target="../media/image25.png"/><Relationship Id="rId23" Type="http://schemas.openxmlformats.org/officeDocument/2006/relationships/image" Target="../media/image33.png"/><Relationship Id="rId28" Type="http://schemas.openxmlformats.org/officeDocument/2006/relationships/image" Target="../media/image37.png"/><Relationship Id="rId10" Type="http://schemas.openxmlformats.org/officeDocument/2006/relationships/image" Target="../media/image20.png"/><Relationship Id="rId19" Type="http://schemas.openxmlformats.org/officeDocument/2006/relationships/image" Target="../media/image29.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 Id="rId22" Type="http://schemas.openxmlformats.org/officeDocument/2006/relationships/image" Target="../media/image32.png"/><Relationship Id="rId27" Type="http://schemas.openxmlformats.org/officeDocument/2006/relationships/image" Target="../media/image3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grpSp>
        <p:nvGrpSpPr>
          <p:cNvPr id="88" name="Google Shape;88;p1"/>
          <p:cNvGrpSpPr/>
          <p:nvPr/>
        </p:nvGrpSpPr>
        <p:grpSpPr>
          <a:xfrm>
            <a:off x="0" y="-93501"/>
            <a:ext cx="5321300" cy="3873502"/>
            <a:chOff x="0" y="-28575"/>
            <a:chExt cx="3158907" cy="2180977"/>
          </a:xfrm>
        </p:grpSpPr>
        <p:sp>
          <p:nvSpPr>
            <p:cNvPr id="89" name="Google Shape;89;p1"/>
            <p:cNvSpPr/>
            <p:nvPr/>
          </p:nvSpPr>
          <p:spPr>
            <a:xfrm>
              <a:off x="0" y="0"/>
              <a:ext cx="3158907" cy="2152402"/>
            </a:xfrm>
            <a:custGeom>
              <a:avLst/>
              <a:gdLst/>
              <a:ahLst/>
              <a:cxnLst/>
              <a:rect l="l" t="t" r="r" b="b"/>
              <a:pathLst>
                <a:path w="3158907" h="2152402" extrusionOk="0">
                  <a:moveTo>
                    <a:pt x="0" y="0"/>
                  </a:moveTo>
                  <a:lnTo>
                    <a:pt x="3158907" y="0"/>
                  </a:lnTo>
                  <a:lnTo>
                    <a:pt x="3158907" y="2152402"/>
                  </a:lnTo>
                  <a:lnTo>
                    <a:pt x="0" y="2152402"/>
                  </a:lnTo>
                  <a:close/>
                </a:path>
              </a:pathLst>
            </a:custGeom>
            <a:solidFill>
              <a:srgbClr val="C8C6E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0" name="Google Shape;90;p1"/>
            <p:cNvSpPr txBox="1"/>
            <p:nvPr/>
          </p:nvSpPr>
          <p:spPr>
            <a:xfrm>
              <a:off x="0" y="-28575"/>
              <a:ext cx="3158907" cy="2180977"/>
            </a:xfrm>
            <a:prstGeom prst="rect">
              <a:avLst/>
            </a:prstGeom>
            <a:noFill/>
            <a:ln>
              <a:noFill/>
            </a:ln>
          </p:spPr>
          <p:txBody>
            <a:bodyPr spcFirstLastPara="1" wrap="square" lIns="35800" tIns="35800" rIns="35800" bIns="35800" anchor="ctr" anchorCtr="0">
              <a:noAutofit/>
            </a:bodyPr>
            <a:lstStyle/>
            <a:p>
              <a:pPr marL="0" marR="0" lvl="0" indent="0" algn="ctr" rtl="0">
                <a:lnSpc>
                  <a:spcPct val="65777"/>
                </a:lnSpc>
                <a:spcBef>
                  <a:spcPts val="0"/>
                </a:spcBef>
                <a:spcAft>
                  <a:spcPts val="0"/>
                </a:spcAft>
                <a:buNone/>
              </a:pPr>
              <a:endParaRPr sz="1800">
                <a:solidFill>
                  <a:schemeClr val="dk1"/>
                </a:solidFill>
                <a:latin typeface="Calibri"/>
                <a:ea typeface="Calibri"/>
                <a:cs typeface="Calibri"/>
                <a:sym typeface="Calibri"/>
              </a:endParaRPr>
            </a:p>
          </p:txBody>
        </p:sp>
      </p:grpSp>
      <p:sp>
        <p:nvSpPr>
          <p:cNvPr id="91" name="Google Shape;91;p1"/>
          <p:cNvSpPr/>
          <p:nvPr/>
        </p:nvSpPr>
        <p:spPr>
          <a:xfrm>
            <a:off x="0" y="-79755"/>
            <a:ext cx="5321300" cy="3859755"/>
          </a:xfrm>
          <a:custGeom>
            <a:avLst/>
            <a:gdLst/>
            <a:ahLst/>
            <a:cxnLst/>
            <a:rect l="l" t="t" r="r" b="b"/>
            <a:pathLst>
              <a:path w="7676230" h="3762956" extrusionOk="0">
                <a:moveTo>
                  <a:pt x="0" y="0"/>
                </a:moveTo>
                <a:lnTo>
                  <a:pt x="7676230" y="0"/>
                </a:lnTo>
                <a:lnTo>
                  <a:pt x="7676230" y="3762956"/>
                </a:lnTo>
                <a:lnTo>
                  <a:pt x="0" y="376295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2" name="Google Shape;92;p1"/>
          <p:cNvSpPr/>
          <p:nvPr/>
        </p:nvSpPr>
        <p:spPr>
          <a:xfrm>
            <a:off x="2602614" y="-79756"/>
            <a:ext cx="3665199" cy="3056632"/>
          </a:xfrm>
          <a:custGeom>
            <a:avLst/>
            <a:gdLst/>
            <a:ahLst/>
            <a:cxnLst/>
            <a:rect l="l" t="t" r="r" b="b"/>
            <a:pathLst>
              <a:path w="6108573" h="6350000" extrusionOk="0">
                <a:moveTo>
                  <a:pt x="6108573" y="0"/>
                </a:moveTo>
                <a:lnTo>
                  <a:pt x="6108573" y="3295396"/>
                </a:lnTo>
                <a:cubicBezTo>
                  <a:pt x="6108573" y="4982464"/>
                  <a:pt x="4741164" y="6350000"/>
                  <a:pt x="3054350" y="6350000"/>
                </a:cubicBezTo>
                <a:cubicBezTo>
                  <a:pt x="1367536" y="6350000"/>
                  <a:pt x="0" y="4982464"/>
                  <a:pt x="0" y="3295523"/>
                </a:cubicBezTo>
                <a:lnTo>
                  <a:pt x="0" y="0"/>
                </a:lnTo>
                <a:lnTo>
                  <a:pt x="6108573" y="0"/>
                </a:lnTo>
                <a:close/>
              </a:path>
            </a:pathLst>
          </a:custGeom>
          <a:blipFill rotWithShape="1">
            <a:blip r:embed="rId4">
              <a:alphaModFix/>
            </a:blip>
            <a:stretch>
              <a:fillRect l="-23646" t="-35181" r="-106826" b="-4893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3" name="Google Shape;93;p1"/>
          <p:cNvSpPr/>
          <p:nvPr/>
        </p:nvSpPr>
        <p:spPr>
          <a:xfrm rot="-1067341">
            <a:off x="534750" y="-1041695"/>
            <a:ext cx="4919738" cy="3699782"/>
          </a:xfrm>
          <a:custGeom>
            <a:avLst/>
            <a:gdLst/>
            <a:ahLst/>
            <a:cxnLst/>
            <a:rect l="l" t="t" r="r" b="b"/>
            <a:pathLst>
              <a:path w="4919738" h="5647832" extrusionOk="0">
                <a:moveTo>
                  <a:pt x="0" y="0"/>
                </a:moveTo>
                <a:lnTo>
                  <a:pt x="4919738" y="0"/>
                </a:lnTo>
                <a:lnTo>
                  <a:pt x="4919738" y="5647832"/>
                </a:lnTo>
                <a:lnTo>
                  <a:pt x="0" y="5647832"/>
                </a:lnTo>
                <a:lnTo>
                  <a:pt x="0" y="0"/>
                </a:lnTo>
                <a:close/>
              </a:path>
            </a:pathLst>
          </a:custGeom>
          <a:blipFill rotWithShape="1">
            <a:blip r:embed="rId5">
              <a:alphaModFix amt="42000"/>
            </a:blip>
            <a:stretch>
              <a:fillRect t="-52653"/>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4" name="Google Shape;94;p1"/>
          <p:cNvSpPr/>
          <p:nvPr/>
        </p:nvSpPr>
        <p:spPr>
          <a:xfrm>
            <a:off x="374599" y="360255"/>
            <a:ext cx="985287" cy="1206921"/>
          </a:xfrm>
          <a:custGeom>
            <a:avLst/>
            <a:gdLst/>
            <a:ahLst/>
            <a:cxnLst/>
            <a:rect l="l" t="t" r="r" b="b"/>
            <a:pathLst>
              <a:path w="985287" h="1206921" extrusionOk="0">
                <a:moveTo>
                  <a:pt x="0" y="0"/>
                </a:moveTo>
                <a:lnTo>
                  <a:pt x="985287" y="0"/>
                </a:lnTo>
                <a:lnTo>
                  <a:pt x="985287" y="1206922"/>
                </a:lnTo>
                <a:lnTo>
                  <a:pt x="0" y="120692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5" name="Google Shape;95;p1"/>
          <p:cNvSpPr txBox="1"/>
          <p:nvPr/>
        </p:nvSpPr>
        <p:spPr>
          <a:xfrm>
            <a:off x="934400" y="5626401"/>
            <a:ext cx="1512900" cy="380400"/>
          </a:xfrm>
          <a:prstGeom prst="rect">
            <a:avLst/>
          </a:prstGeom>
          <a:noFill/>
          <a:ln>
            <a:noFill/>
          </a:ln>
        </p:spPr>
        <p:txBody>
          <a:bodyPr spcFirstLastPara="1" wrap="square" lIns="0" tIns="0" rIns="0" bIns="0" anchor="t" anchorCtr="0">
            <a:spAutoFit/>
          </a:bodyPr>
          <a:lstStyle/>
          <a:p>
            <a:pPr marL="0" marR="0" lvl="0" indent="0" algn="l" rtl="0">
              <a:lnSpc>
                <a:spcPct val="115000"/>
              </a:lnSpc>
              <a:spcBef>
                <a:spcPts val="0"/>
              </a:spcBef>
              <a:spcAft>
                <a:spcPts val="0"/>
              </a:spcAft>
              <a:buNone/>
            </a:pPr>
            <a:r>
              <a:rPr lang="en-US" sz="749" b="1">
                <a:solidFill>
                  <a:srgbClr val="8A8CC5"/>
                </a:solidFill>
                <a:latin typeface="Inter"/>
                <a:ea typeface="Inter"/>
                <a:cs typeface="Inter"/>
                <a:sym typeface="Inter"/>
              </a:rPr>
              <a:t>Empowering</a:t>
            </a:r>
            <a:r>
              <a:rPr lang="en-US" sz="749">
                <a:solidFill>
                  <a:srgbClr val="8A8CC5"/>
                </a:solidFill>
                <a:latin typeface="Inter"/>
                <a:ea typeface="Inter"/>
                <a:cs typeface="Inter"/>
                <a:sym typeface="Inter"/>
              </a:rPr>
              <a:t> underrepresented groups in STEM, with a special focus on girls (aged 14-18).</a:t>
            </a:r>
            <a:endParaRPr/>
          </a:p>
        </p:txBody>
      </p:sp>
      <p:sp>
        <p:nvSpPr>
          <p:cNvPr id="96" name="Google Shape;96;p1"/>
          <p:cNvSpPr txBox="1"/>
          <p:nvPr/>
        </p:nvSpPr>
        <p:spPr>
          <a:xfrm>
            <a:off x="3317406" y="5626401"/>
            <a:ext cx="1583400" cy="513000"/>
          </a:xfrm>
          <a:prstGeom prst="rect">
            <a:avLst/>
          </a:prstGeom>
          <a:noFill/>
          <a:ln>
            <a:noFill/>
          </a:ln>
        </p:spPr>
        <p:txBody>
          <a:bodyPr spcFirstLastPara="1" wrap="square" lIns="0" tIns="0" rIns="0" bIns="0" anchor="t" anchorCtr="0">
            <a:spAutoFit/>
          </a:bodyPr>
          <a:lstStyle/>
          <a:p>
            <a:pPr marL="0" marR="0" lvl="0" indent="0" algn="l" rtl="0">
              <a:lnSpc>
                <a:spcPct val="115000"/>
              </a:lnSpc>
              <a:spcBef>
                <a:spcPts val="0"/>
              </a:spcBef>
              <a:spcAft>
                <a:spcPts val="0"/>
              </a:spcAft>
              <a:buNone/>
            </a:pPr>
            <a:r>
              <a:rPr lang="en-US" sz="749" b="1">
                <a:solidFill>
                  <a:srgbClr val="8A8CC5"/>
                </a:solidFill>
                <a:latin typeface="Inter"/>
                <a:ea typeface="Inter"/>
                <a:cs typeface="Inter"/>
                <a:sym typeface="Inter"/>
              </a:rPr>
              <a:t>Piloting and fostering </a:t>
            </a:r>
            <a:r>
              <a:rPr lang="en-US" sz="749">
                <a:solidFill>
                  <a:srgbClr val="8A8CC5"/>
                </a:solidFill>
                <a:latin typeface="Inter"/>
                <a:ea typeface="Inter"/>
                <a:cs typeface="Inter"/>
                <a:sym typeface="Inter"/>
              </a:rPr>
              <a:t>the integration of STEAM approaches in STEM education by synthesizing previous knowledge and networks. </a:t>
            </a:r>
            <a:endParaRPr/>
          </a:p>
        </p:txBody>
      </p:sp>
      <p:sp>
        <p:nvSpPr>
          <p:cNvPr id="97" name="Google Shape;97;p1"/>
          <p:cNvSpPr txBox="1"/>
          <p:nvPr/>
        </p:nvSpPr>
        <p:spPr>
          <a:xfrm>
            <a:off x="941169" y="6319574"/>
            <a:ext cx="1553100" cy="645600"/>
          </a:xfrm>
          <a:prstGeom prst="rect">
            <a:avLst/>
          </a:prstGeom>
          <a:noFill/>
          <a:ln>
            <a:noFill/>
          </a:ln>
        </p:spPr>
        <p:txBody>
          <a:bodyPr spcFirstLastPara="1" wrap="square" lIns="0" tIns="0" rIns="0" bIns="0" anchor="t" anchorCtr="0">
            <a:spAutoFit/>
          </a:bodyPr>
          <a:lstStyle/>
          <a:p>
            <a:pPr marL="0" marR="0" lvl="0" indent="0" algn="l" rtl="0">
              <a:lnSpc>
                <a:spcPct val="115000"/>
              </a:lnSpc>
              <a:spcBef>
                <a:spcPts val="0"/>
              </a:spcBef>
              <a:spcAft>
                <a:spcPts val="0"/>
              </a:spcAft>
              <a:buNone/>
            </a:pPr>
            <a:r>
              <a:rPr lang="en-US" sz="749" b="1">
                <a:solidFill>
                  <a:srgbClr val="8A8CC5"/>
                </a:solidFill>
                <a:latin typeface="Inter"/>
                <a:ea typeface="Inter"/>
                <a:cs typeface="Inter"/>
                <a:sym typeface="Inter"/>
              </a:rPr>
              <a:t>Promoting gender-inclusive</a:t>
            </a:r>
            <a:r>
              <a:rPr lang="en-US" sz="749">
                <a:solidFill>
                  <a:srgbClr val="8A8CC5"/>
                </a:solidFill>
                <a:latin typeface="Inter"/>
                <a:ea typeface="Inter"/>
                <a:cs typeface="Inter"/>
                <a:sym typeface="Inter"/>
              </a:rPr>
              <a:t> career paths and increasing the talent pipeline in STEM fields, along with enhancing the attractiveness of STEM careers.</a:t>
            </a:r>
            <a:endParaRPr/>
          </a:p>
        </p:txBody>
      </p:sp>
      <p:sp>
        <p:nvSpPr>
          <p:cNvPr id="98" name="Google Shape;98;p1"/>
          <p:cNvSpPr txBox="1"/>
          <p:nvPr/>
        </p:nvSpPr>
        <p:spPr>
          <a:xfrm>
            <a:off x="3326202" y="6319574"/>
            <a:ext cx="1602000" cy="778200"/>
          </a:xfrm>
          <a:prstGeom prst="rect">
            <a:avLst/>
          </a:prstGeom>
          <a:noFill/>
          <a:ln>
            <a:noFill/>
          </a:ln>
        </p:spPr>
        <p:txBody>
          <a:bodyPr spcFirstLastPara="1" wrap="square" lIns="0" tIns="0" rIns="0" bIns="0" anchor="t" anchorCtr="0">
            <a:spAutoFit/>
          </a:bodyPr>
          <a:lstStyle/>
          <a:p>
            <a:pPr marL="0" marR="0" lvl="0" indent="0" algn="l" rtl="0">
              <a:lnSpc>
                <a:spcPct val="115000"/>
              </a:lnSpc>
              <a:spcBef>
                <a:spcPts val="0"/>
              </a:spcBef>
              <a:spcAft>
                <a:spcPts val="0"/>
              </a:spcAft>
              <a:buNone/>
            </a:pPr>
            <a:r>
              <a:rPr lang="en-US" sz="749" b="1">
                <a:solidFill>
                  <a:srgbClr val="8A8CC5"/>
                </a:solidFill>
                <a:latin typeface="Inter"/>
                <a:ea typeface="Inter"/>
                <a:cs typeface="Inter"/>
                <a:sym typeface="Inter"/>
              </a:rPr>
              <a:t>Supporting STEM education</a:t>
            </a:r>
            <a:r>
              <a:rPr lang="en-US" sz="749">
                <a:solidFill>
                  <a:srgbClr val="8A8CC5"/>
                </a:solidFill>
                <a:latin typeface="Inter"/>
                <a:ea typeface="Inter"/>
                <a:cs typeface="Inter"/>
                <a:sym typeface="Inter"/>
              </a:rPr>
              <a:t> providers by sharing knowledge and building capacity to eliminate gender-based barriers, including gender stereotypes in STEM education.</a:t>
            </a:r>
            <a:endParaRPr/>
          </a:p>
        </p:txBody>
      </p:sp>
      <p:sp>
        <p:nvSpPr>
          <p:cNvPr id="99" name="Google Shape;99;p1"/>
          <p:cNvSpPr/>
          <p:nvPr/>
        </p:nvSpPr>
        <p:spPr>
          <a:xfrm rot="10800000" flipH="1">
            <a:off x="0" y="7246880"/>
            <a:ext cx="5321300" cy="309620"/>
          </a:xfrm>
          <a:custGeom>
            <a:avLst/>
            <a:gdLst/>
            <a:ahLst/>
            <a:cxnLst/>
            <a:rect l="l" t="t" r="r" b="b"/>
            <a:pathLst>
              <a:path w="7676230" h="3807195" extrusionOk="0">
                <a:moveTo>
                  <a:pt x="0" y="3807195"/>
                </a:moveTo>
                <a:lnTo>
                  <a:pt x="7676230" y="3807195"/>
                </a:lnTo>
                <a:lnTo>
                  <a:pt x="7676230" y="0"/>
                </a:lnTo>
                <a:lnTo>
                  <a:pt x="0" y="0"/>
                </a:lnTo>
                <a:lnTo>
                  <a:pt x="0" y="3807195"/>
                </a:lnTo>
                <a:close/>
              </a:path>
            </a:pathLst>
          </a:custGeom>
          <a:blipFill rotWithShape="1">
            <a:blip r:embed="rId3">
              <a:alphaModFix/>
            </a:blip>
            <a:stretch>
              <a:fillRect l="-586" t="-1129557" r="-58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0" name="Google Shape;100;p1"/>
          <p:cNvSpPr/>
          <p:nvPr/>
        </p:nvSpPr>
        <p:spPr>
          <a:xfrm>
            <a:off x="1009132" y="7324201"/>
            <a:ext cx="165258" cy="165258"/>
          </a:xfrm>
          <a:custGeom>
            <a:avLst/>
            <a:gdLst/>
            <a:ahLst/>
            <a:cxnLst/>
            <a:rect l="l" t="t" r="r" b="b"/>
            <a:pathLst>
              <a:path w="165258" h="165258" extrusionOk="0">
                <a:moveTo>
                  <a:pt x="0" y="0"/>
                </a:moveTo>
                <a:lnTo>
                  <a:pt x="165257" y="0"/>
                </a:lnTo>
                <a:lnTo>
                  <a:pt x="165257" y="165258"/>
                </a:lnTo>
                <a:lnTo>
                  <a:pt x="0" y="165258"/>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1" name="Google Shape;101;p1"/>
          <p:cNvSpPr/>
          <p:nvPr/>
        </p:nvSpPr>
        <p:spPr>
          <a:xfrm>
            <a:off x="4102425" y="7337709"/>
            <a:ext cx="142392" cy="142392"/>
          </a:xfrm>
          <a:custGeom>
            <a:avLst/>
            <a:gdLst/>
            <a:ahLst/>
            <a:cxnLst/>
            <a:rect l="l" t="t" r="r" b="b"/>
            <a:pathLst>
              <a:path w="142392" h="142392" extrusionOk="0">
                <a:moveTo>
                  <a:pt x="0" y="0"/>
                </a:moveTo>
                <a:lnTo>
                  <a:pt x="142391" y="0"/>
                </a:lnTo>
                <a:lnTo>
                  <a:pt x="142391" y="142392"/>
                </a:lnTo>
                <a:lnTo>
                  <a:pt x="0" y="142392"/>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 name="Google Shape;102;p1"/>
          <p:cNvSpPr/>
          <p:nvPr/>
        </p:nvSpPr>
        <p:spPr>
          <a:xfrm>
            <a:off x="4304381" y="7305902"/>
            <a:ext cx="195059" cy="195059"/>
          </a:xfrm>
          <a:custGeom>
            <a:avLst/>
            <a:gdLst/>
            <a:ahLst/>
            <a:cxnLst/>
            <a:rect l="l" t="t" r="r" b="b"/>
            <a:pathLst>
              <a:path w="195059" h="195059" extrusionOk="0">
                <a:moveTo>
                  <a:pt x="0" y="0"/>
                </a:moveTo>
                <a:lnTo>
                  <a:pt x="195059" y="0"/>
                </a:lnTo>
                <a:lnTo>
                  <a:pt x="195059" y="195059"/>
                </a:lnTo>
                <a:lnTo>
                  <a:pt x="0" y="195059"/>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3" name="Google Shape;103;p1"/>
          <p:cNvSpPr/>
          <p:nvPr/>
        </p:nvSpPr>
        <p:spPr>
          <a:xfrm>
            <a:off x="4536163" y="7317403"/>
            <a:ext cx="172056" cy="172056"/>
          </a:xfrm>
          <a:custGeom>
            <a:avLst/>
            <a:gdLst/>
            <a:ahLst/>
            <a:cxnLst/>
            <a:rect l="l" t="t" r="r" b="b"/>
            <a:pathLst>
              <a:path w="172056" h="172056" extrusionOk="0">
                <a:moveTo>
                  <a:pt x="0" y="0"/>
                </a:moveTo>
                <a:lnTo>
                  <a:pt x="172055" y="0"/>
                </a:lnTo>
                <a:lnTo>
                  <a:pt x="172055" y="172056"/>
                </a:lnTo>
                <a:lnTo>
                  <a:pt x="0" y="172056"/>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4" name="Google Shape;104;p1"/>
          <p:cNvSpPr/>
          <p:nvPr/>
        </p:nvSpPr>
        <p:spPr>
          <a:xfrm>
            <a:off x="4740614" y="7310784"/>
            <a:ext cx="231618" cy="185294"/>
          </a:xfrm>
          <a:custGeom>
            <a:avLst/>
            <a:gdLst/>
            <a:ahLst/>
            <a:cxnLst/>
            <a:rect l="l" t="t" r="r" b="b"/>
            <a:pathLst>
              <a:path w="231618" h="185294" extrusionOk="0">
                <a:moveTo>
                  <a:pt x="0" y="0"/>
                </a:moveTo>
                <a:lnTo>
                  <a:pt x="231618" y="0"/>
                </a:lnTo>
                <a:lnTo>
                  <a:pt x="231618" y="185294"/>
                </a:lnTo>
                <a:lnTo>
                  <a:pt x="0" y="185294"/>
                </a:lnTo>
                <a:lnTo>
                  <a:pt x="0" y="0"/>
                </a:lnTo>
                <a:close/>
              </a:path>
            </a:pathLst>
          </a:custGeom>
          <a:blipFill rotWithShape="1">
            <a:blip r:embed="rId11">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5" name="Google Shape;105;p1"/>
          <p:cNvSpPr txBox="1"/>
          <p:nvPr/>
        </p:nvSpPr>
        <p:spPr>
          <a:xfrm>
            <a:off x="1226399" y="7324467"/>
            <a:ext cx="871275" cy="143722"/>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en-US" sz="800" b="1">
                <a:solidFill>
                  <a:srgbClr val="FFFFFF"/>
                </a:solidFill>
                <a:latin typeface="Inter"/>
                <a:ea typeface="Inter"/>
                <a:cs typeface="Inter"/>
                <a:sym typeface="Inter"/>
              </a:rPr>
              <a:t>info@streamit.eu</a:t>
            </a:r>
            <a:endParaRPr/>
          </a:p>
        </p:txBody>
      </p:sp>
      <p:sp>
        <p:nvSpPr>
          <p:cNvPr id="106" name="Google Shape;106;p1"/>
          <p:cNvSpPr txBox="1"/>
          <p:nvPr/>
        </p:nvSpPr>
        <p:spPr>
          <a:xfrm>
            <a:off x="3392621" y="7320682"/>
            <a:ext cx="681228" cy="143722"/>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800" b="1">
                <a:solidFill>
                  <a:srgbClr val="000A59"/>
                </a:solidFill>
                <a:latin typeface="Inter"/>
                <a:ea typeface="Inter"/>
                <a:cs typeface="Inter"/>
                <a:sym typeface="Inter"/>
              </a:rPr>
              <a:t>Follow us on </a:t>
            </a:r>
            <a:endParaRPr/>
          </a:p>
        </p:txBody>
      </p:sp>
      <p:sp>
        <p:nvSpPr>
          <p:cNvPr id="107" name="Google Shape;107;p1"/>
          <p:cNvSpPr txBox="1"/>
          <p:nvPr/>
        </p:nvSpPr>
        <p:spPr>
          <a:xfrm>
            <a:off x="382438" y="7320682"/>
            <a:ext cx="605403" cy="143722"/>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800" b="1">
                <a:solidFill>
                  <a:srgbClr val="000A59"/>
                </a:solidFill>
                <a:latin typeface="Inter"/>
                <a:ea typeface="Inter"/>
                <a:cs typeface="Inter"/>
                <a:sym typeface="Inter"/>
              </a:rPr>
              <a:t>Contact us</a:t>
            </a:r>
            <a:endParaRPr/>
          </a:p>
        </p:txBody>
      </p:sp>
      <p:sp>
        <p:nvSpPr>
          <p:cNvPr id="108" name="Google Shape;108;p1"/>
          <p:cNvSpPr/>
          <p:nvPr/>
        </p:nvSpPr>
        <p:spPr>
          <a:xfrm>
            <a:off x="375040" y="6339640"/>
            <a:ext cx="440542" cy="455317"/>
          </a:xfrm>
          <a:custGeom>
            <a:avLst/>
            <a:gdLst/>
            <a:ahLst/>
            <a:cxnLst/>
            <a:rect l="l" t="t" r="r" b="b"/>
            <a:pathLst>
              <a:path w="6350012" h="6562979" extrusionOk="0">
                <a:moveTo>
                  <a:pt x="6350000" y="5480583"/>
                </a:moveTo>
                <a:cubicBezTo>
                  <a:pt x="6350000" y="6078372"/>
                  <a:pt x="5865419" y="6562979"/>
                  <a:pt x="5267617" y="6562979"/>
                </a:cubicBezTo>
                <a:lnTo>
                  <a:pt x="1082383" y="6562979"/>
                </a:lnTo>
                <a:cubicBezTo>
                  <a:pt x="484594" y="6562979"/>
                  <a:pt x="0" y="6078385"/>
                  <a:pt x="0" y="5480583"/>
                </a:cubicBezTo>
                <a:lnTo>
                  <a:pt x="0" y="1082383"/>
                </a:lnTo>
                <a:cubicBezTo>
                  <a:pt x="0" y="484594"/>
                  <a:pt x="484581" y="0"/>
                  <a:pt x="1082383" y="0"/>
                </a:cubicBezTo>
                <a:lnTo>
                  <a:pt x="5267630" y="0"/>
                </a:lnTo>
                <a:cubicBezTo>
                  <a:pt x="5865419" y="0"/>
                  <a:pt x="6350012" y="484594"/>
                  <a:pt x="6350012" y="1082383"/>
                </a:cubicBezTo>
                <a:lnTo>
                  <a:pt x="6350012" y="5480583"/>
                </a:lnTo>
                <a:close/>
              </a:path>
            </a:pathLst>
          </a:custGeom>
          <a:solidFill>
            <a:srgbClr val="000A59"/>
          </a:solidFill>
          <a:ln w="127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9" name="Google Shape;109;p1"/>
          <p:cNvSpPr/>
          <p:nvPr/>
        </p:nvSpPr>
        <p:spPr>
          <a:xfrm>
            <a:off x="448687" y="6416837"/>
            <a:ext cx="296285" cy="299770"/>
          </a:xfrm>
          <a:custGeom>
            <a:avLst/>
            <a:gdLst/>
            <a:ahLst/>
            <a:cxnLst/>
            <a:rect l="l" t="t" r="r" b="b"/>
            <a:pathLst>
              <a:path w="296285" h="299770" extrusionOk="0">
                <a:moveTo>
                  <a:pt x="0" y="0"/>
                </a:moveTo>
                <a:lnTo>
                  <a:pt x="296285" y="0"/>
                </a:lnTo>
                <a:lnTo>
                  <a:pt x="296285" y="299771"/>
                </a:lnTo>
                <a:lnTo>
                  <a:pt x="0" y="299771"/>
                </a:lnTo>
                <a:lnTo>
                  <a:pt x="0" y="0"/>
                </a:lnTo>
                <a:close/>
              </a:path>
            </a:pathLst>
          </a:custGeom>
          <a:blipFill rotWithShape="1">
            <a:blip r:embed="rId12">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0" name="Google Shape;110;p1"/>
          <p:cNvSpPr/>
          <p:nvPr/>
        </p:nvSpPr>
        <p:spPr>
          <a:xfrm>
            <a:off x="2780446" y="5645317"/>
            <a:ext cx="440542" cy="455317"/>
          </a:xfrm>
          <a:custGeom>
            <a:avLst/>
            <a:gdLst/>
            <a:ahLst/>
            <a:cxnLst/>
            <a:rect l="l" t="t" r="r" b="b"/>
            <a:pathLst>
              <a:path w="6350012" h="6562979" extrusionOk="0">
                <a:moveTo>
                  <a:pt x="6350000" y="5480583"/>
                </a:moveTo>
                <a:cubicBezTo>
                  <a:pt x="6350000" y="6078372"/>
                  <a:pt x="5865419" y="6562979"/>
                  <a:pt x="5267617" y="6562979"/>
                </a:cubicBezTo>
                <a:lnTo>
                  <a:pt x="1082383" y="6562979"/>
                </a:lnTo>
                <a:cubicBezTo>
                  <a:pt x="484594" y="6562979"/>
                  <a:pt x="0" y="6078385"/>
                  <a:pt x="0" y="5480583"/>
                </a:cubicBezTo>
                <a:lnTo>
                  <a:pt x="0" y="1082383"/>
                </a:lnTo>
                <a:cubicBezTo>
                  <a:pt x="0" y="484594"/>
                  <a:pt x="484581" y="0"/>
                  <a:pt x="1082383" y="0"/>
                </a:cubicBezTo>
                <a:lnTo>
                  <a:pt x="5267630" y="0"/>
                </a:lnTo>
                <a:cubicBezTo>
                  <a:pt x="5865419" y="0"/>
                  <a:pt x="6350012" y="484594"/>
                  <a:pt x="6350012" y="1082383"/>
                </a:cubicBezTo>
                <a:lnTo>
                  <a:pt x="6350012" y="5480583"/>
                </a:lnTo>
                <a:close/>
              </a:path>
            </a:pathLst>
          </a:custGeom>
          <a:solidFill>
            <a:srgbClr val="000A59"/>
          </a:solidFill>
          <a:ln w="127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1" name="Google Shape;111;p1"/>
          <p:cNvSpPr/>
          <p:nvPr/>
        </p:nvSpPr>
        <p:spPr>
          <a:xfrm>
            <a:off x="0" y="3168650"/>
            <a:ext cx="5321300" cy="1889639"/>
          </a:xfrm>
          <a:prstGeom prst="rect">
            <a:avLst/>
          </a:prstGeom>
          <a:solidFill>
            <a:srgbClr val="000A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 name="Google Shape;112;p1"/>
          <p:cNvSpPr/>
          <p:nvPr/>
        </p:nvSpPr>
        <p:spPr>
          <a:xfrm>
            <a:off x="2780446" y="6339640"/>
            <a:ext cx="440542" cy="455317"/>
          </a:xfrm>
          <a:custGeom>
            <a:avLst/>
            <a:gdLst/>
            <a:ahLst/>
            <a:cxnLst/>
            <a:rect l="l" t="t" r="r" b="b"/>
            <a:pathLst>
              <a:path w="6350012" h="6562979" extrusionOk="0">
                <a:moveTo>
                  <a:pt x="6350000" y="5480583"/>
                </a:moveTo>
                <a:cubicBezTo>
                  <a:pt x="6350000" y="6078372"/>
                  <a:pt x="5865419" y="6562979"/>
                  <a:pt x="5267617" y="6562979"/>
                </a:cubicBezTo>
                <a:lnTo>
                  <a:pt x="1082383" y="6562979"/>
                </a:lnTo>
                <a:cubicBezTo>
                  <a:pt x="484594" y="6562979"/>
                  <a:pt x="0" y="6078385"/>
                  <a:pt x="0" y="5480583"/>
                </a:cubicBezTo>
                <a:lnTo>
                  <a:pt x="0" y="1082383"/>
                </a:lnTo>
                <a:cubicBezTo>
                  <a:pt x="0" y="484594"/>
                  <a:pt x="484581" y="0"/>
                  <a:pt x="1082383" y="0"/>
                </a:cubicBezTo>
                <a:lnTo>
                  <a:pt x="5267630" y="0"/>
                </a:lnTo>
                <a:cubicBezTo>
                  <a:pt x="5865419" y="0"/>
                  <a:pt x="6350012" y="484594"/>
                  <a:pt x="6350012" y="1082383"/>
                </a:cubicBezTo>
                <a:lnTo>
                  <a:pt x="6350012" y="5480583"/>
                </a:lnTo>
                <a:close/>
              </a:path>
            </a:pathLst>
          </a:custGeom>
          <a:solidFill>
            <a:srgbClr val="000A59"/>
          </a:solidFill>
          <a:ln w="127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 name="Google Shape;113;p1"/>
          <p:cNvSpPr/>
          <p:nvPr/>
        </p:nvSpPr>
        <p:spPr>
          <a:xfrm>
            <a:off x="2832141" y="6425337"/>
            <a:ext cx="337149" cy="282770"/>
          </a:xfrm>
          <a:custGeom>
            <a:avLst/>
            <a:gdLst/>
            <a:ahLst/>
            <a:cxnLst/>
            <a:rect l="l" t="t" r="r" b="b"/>
            <a:pathLst>
              <a:path w="337149" h="282770" extrusionOk="0">
                <a:moveTo>
                  <a:pt x="0" y="0"/>
                </a:moveTo>
                <a:lnTo>
                  <a:pt x="337150" y="0"/>
                </a:lnTo>
                <a:lnTo>
                  <a:pt x="337150" y="282771"/>
                </a:lnTo>
                <a:lnTo>
                  <a:pt x="0" y="282771"/>
                </a:lnTo>
                <a:lnTo>
                  <a:pt x="0" y="0"/>
                </a:lnTo>
                <a:close/>
              </a:path>
            </a:pathLst>
          </a:custGeom>
          <a:blipFill rotWithShape="1">
            <a:blip r:embed="rId1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 name="Google Shape;114;p1"/>
          <p:cNvSpPr/>
          <p:nvPr/>
        </p:nvSpPr>
        <p:spPr>
          <a:xfrm>
            <a:off x="2841647" y="5696748"/>
            <a:ext cx="318138" cy="328983"/>
          </a:xfrm>
          <a:custGeom>
            <a:avLst/>
            <a:gdLst/>
            <a:ahLst/>
            <a:cxnLst/>
            <a:rect l="l" t="t" r="r" b="b"/>
            <a:pathLst>
              <a:path w="318138" h="328983" extrusionOk="0">
                <a:moveTo>
                  <a:pt x="0" y="0"/>
                </a:moveTo>
                <a:lnTo>
                  <a:pt x="318138" y="0"/>
                </a:lnTo>
                <a:lnTo>
                  <a:pt x="318138" y="328984"/>
                </a:lnTo>
                <a:lnTo>
                  <a:pt x="0" y="328984"/>
                </a:lnTo>
                <a:lnTo>
                  <a:pt x="0" y="0"/>
                </a:lnTo>
                <a:close/>
              </a:path>
            </a:pathLst>
          </a:custGeom>
          <a:blipFill rotWithShape="1">
            <a:blip r:embed="rId1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5" name="Google Shape;115;p1"/>
          <p:cNvSpPr/>
          <p:nvPr/>
        </p:nvSpPr>
        <p:spPr>
          <a:xfrm rot="9638851">
            <a:off x="-782452" y="2069877"/>
            <a:ext cx="2216452" cy="3857623"/>
          </a:xfrm>
          <a:custGeom>
            <a:avLst/>
            <a:gdLst/>
            <a:ahLst/>
            <a:cxnLst/>
            <a:rect l="l" t="t" r="r" b="b"/>
            <a:pathLst>
              <a:path w="4919738" h="5647832" extrusionOk="0">
                <a:moveTo>
                  <a:pt x="0" y="0"/>
                </a:moveTo>
                <a:lnTo>
                  <a:pt x="4919738" y="0"/>
                </a:lnTo>
                <a:lnTo>
                  <a:pt x="4919738" y="5647831"/>
                </a:lnTo>
                <a:lnTo>
                  <a:pt x="0" y="5647831"/>
                </a:lnTo>
                <a:lnTo>
                  <a:pt x="0" y="0"/>
                </a:lnTo>
                <a:close/>
              </a:path>
            </a:pathLst>
          </a:custGeom>
          <a:blipFill rotWithShape="1">
            <a:blip r:embed="rId5">
              <a:alphaModFix amt="42000"/>
            </a:blip>
            <a:stretch>
              <a:fillRect r="-121960" b="-46402"/>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6" name="Google Shape;116;p1"/>
          <p:cNvSpPr txBox="1"/>
          <p:nvPr/>
        </p:nvSpPr>
        <p:spPr>
          <a:xfrm>
            <a:off x="374599" y="1871977"/>
            <a:ext cx="2577900" cy="1327286"/>
          </a:xfrm>
          <a:prstGeom prst="rect">
            <a:avLst/>
          </a:prstGeom>
          <a:noFill/>
          <a:ln>
            <a:noFill/>
          </a:ln>
        </p:spPr>
        <p:txBody>
          <a:bodyPr spcFirstLastPara="1" wrap="square" lIns="0" tIns="0" rIns="0" bIns="0" anchor="t" anchorCtr="0">
            <a:spAutoFit/>
          </a:bodyPr>
          <a:lstStyle/>
          <a:p>
            <a:pPr marL="0" marR="0" lvl="0" indent="0" algn="l" rtl="0">
              <a:lnSpc>
                <a:spcPct val="115000"/>
              </a:lnSpc>
              <a:spcBef>
                <a:spcPts val="0"/>
              </a:spcBef>
              <a:spcAft>
                <a:spcPts val="0"/>
              </a:spcAft>
              <a:buNone/>
            </a:pPr>
            <a:r>
              <a:rPr lang="en-US" sz="1500" dirty="0">
                <a:solidFill>
                  <a:srgbClr val="000A59"/>
                </a:solidFill>
                <a:latin typeface="Inter Light"/>
                <a:ea typeface="Inter Light"/>
                <a:cs typeface="Inter Light"/>
                <a:sym typeface="Inter Light"/>
              </a:rPr>
              <a:t>STREAMING GIRLS AND WOMEN INTO</a:t>
            </a:r>
            <a:r>
              <a:rPr lang="en-US" sz="1500" dirty="0">
                <a:solidFill>
                  <a:srgbClr val="000A59"/>
                </a:solidFill>
                <a:latin typeface="Inter ExtraLight"/>
                <a:ea typeface="Inter ExtraLight"/>
                <a:cs typeface="Inter ExtraLight"/>
                <a:sym typeface="Inter ExtraLight"/>
              </a:rPr>
              <a:t> </a:t>
            </a:r>
            <a:r>
              <a:rPr lang="en-US" sz="1500" b="1" dirty="0">
                <a:solidFill>
                  <a:srgbClr val="000A59"/>
                </a:solidFill>
                <a:latin typeface="Inter"/>
                <a:ea typeface="Inter"/>
                <a:cs typeface="Inter"/>
                <a:sym typeface="Inter"/>
              </a:rPr>
              <a:t>STEAM EDUCATION, INNOVATION AND RESEARCH</a:t>
            </a:r>
            <a:endParaRPr dirty="0"/>
          </a:p>
          <a:p>
            <a:pPr marL="0" marR="0" lvl="0" indent="0" algn="l" rtl="0">
              <a:lnSpc>
                <a:spcPct val="115000"/>
              </a:lnSpc>
              <a:spcBef>
                <a:spcPts val="0"/>
              </a:spcBef>
              <a:spcAft>
                <a:spcPts val="0"/>
              </a:spcAft>
              <a:buNone/>
            </a:pPr>
            <a:endParaRPr sz="1500" b="1" dirty="0">
              <a:solidFill>
                <a:srgbClr val="000A59"/>
              </a:solidFill>
              <a:latin typeface="Inter"/>
              <a:ea typeface="Inter"/>
              <a:cs typeface="Inter"/>
              <a:sym typeface="Inter"/>
            </a:endParaRPr>
          </a:p>
        </p:txBody>
      </p:sp>
      <p:sp>
        <p:nvSpPr>
          <p:cNvPr id="117" name="Google Shape;117;p1"/>
          <p:cNvSpPr txBox="1"/>
          <p:nvPr/>
        </p:nvSpPr>
        <p:spPr>
          <a:xfrm>
            <a:off x="374599" y="5201084"/>
            <a:ext cx="1944354" cy="206242"/>
          </a:xfrm>
          <a:prstGeom prst="rect">
            <a:avLst/>
          </a:prstGeom>
          <a:noFill/>
          <a:ln>
            <a:noFill/>
          </a:ln>
        </p:spPr>
        <p:txBody>
          <a:bodyPr spcFirstLastPara="1" wrap="square" lIns="0" tIns="0" rIns="0" bIns="0" anchor="t" anchorCtr="0">
            <a:spAutoFit/>
          </a:bodyPr>
          <a:lstStyle/>
          <a:p>
            <a:pPr marL="0" marR="0" lvl="0" indent="0" algn="l" rtl="0">
              <a:lnSpc>
                <a:spcPct val="139983"/>
              </a:lnSpc>
              <a:spcBef>
                <a:spcPts val="0"/>
              </a:spcBef>
              <a:spcAft>
                <a:spcPts val="0"/>
              </a:spcAft>
              <a:buNone/>
            </a:pPr>
            <a:r>
              <a:rPr lang="en-US" sz="1198" b="1">
                <a:solidFill>
                  <a:srgbClr val="000A59"/>
                </a:solidFill>
                <a:latin typeface="Inter"/>
                <a:ea typeface="Inter"/>
                <a:cs typeface="Inter"/>
                <a:sym typeface="Inter"/>
              </a:rPr>
              <a:t>Objectives of STREAM IT</a:t>
            </a:r>
            <a:endParaRPr/>
          </a:p>
        </p:txBody>
      </p:sp>
      <p:sp>
        <p:nvSpPr>
          <p:cNvPr id="118" name="Google Shape;118;p1"/>
          <p:cNvSpPr/>
          <p:nvPr/>
        </p:nvSpPr>
        <p:spPr>
          <a:xfrm>
            <a:off x="375040" y="5645317"/>
            <a:ext cx="440542" cy="455317"/>
          </a:xfrm>
          <a:custGeom>
            <a:avLst/>
            <a:gdLst/>
            <a:ahLst/>
            <a:cxnLst/>
            <a:rect l="l" t="t" r="r" b="b"/>
            <a:pathLst>
              <a:path w="6350012" h="6562979" extrusionOk="0">
                <a:moveTo>
                  <a:pt x="6350000" y="5480583"/>
                </a:moveTo>
                <a:cubicBezTo>
                  <a:pt x="6350000" y="6078372"/>
                  <a:pt x="5865419" y="6562979"/>
                  <a:pt x="5267617" y="6562979"/>
                </a:cubicBezTo>
                <a:lnTo>
                  <a:pt x="1082383" y="6562979"/>
                </a:lnTo>
                <a:cubicBezTo>
                  <a:pt x="484594" y="6562979"/>
                  <a:pt x="0" y="6078385"/>
                  <a:pt x="0" y="5480583"/>
                </a:cubicBezTo>
                <a:lnTo>
                  <a:pt x="0" y="1082383"/>
                </a:lnTo>
                <a:cubicBezTo>
                  <a:pt x="0" y="484594"/>
                  <a:pt x="484581" y="0"/>
                  <a:pt x="1082383" y="0"/>
                </a:cubicBezTo>
                <a:lnTo>
                  <a:pt x="5267630" y="0"/>
                </a:lnTo>
                <a:cubicBezTo>
                  <a:pt x="5865419" y="0"/>
                  <a:pt x="6350012" y="484594"/>
                  <a:pt x="6350012" y="1082383"/>
                </a:cubicBezTo>
                <a:lnTo>
                  <a:pt x="6350012" y="5480583"/>
                </a:lnTo>
                <a:close/>
              </a:path>
            </a:pathLst>
          </a:custGeom>
          <a:solidFill>
            <a:srgbClr val="000A59"/>
          </a:solidFill>
          <a:ln w="127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9" name="Google Shape;119;p1"/>
          <p:cNvSpPr/>
          <p:nvPr/>
        </p:nvSpPr>
        <p:spPr>
          <a:xfrm>
            <a:off x="467576" y="5682893"/>
            <a:ext cx="217564" cy="380737"/>
          </a:xfrm>
          <a:custGeom>
            <a:avLst/>
            <a:gdLst/>
            <a:ahLst/>
            <a:cxnLst/>
            <a:rect l="l" t="t" r="r" b="b"/>
            <a:pathLst>
              <a:path w="217564" h="380737" extrusionOk="0">
                <a:moveTo>
                  <a:pt x="0" y="0"/>
                </a:moveTo>
                <a:lnTo>
                  <a:pt x="217564" y="0"/>
                </a:lnTo>
                <a:lnTo>
                  <a:pt x="217564" y="380738"/>
                </a:lnTo>
                <a:lnTo>
                  <a:pt x="0" y="380738"/>
                </a:lnTo>
                <a:lnTo>
                  <a:pt x="0" y="0"/>
                </a:lnTo>
                <a:close/>
              </a:path>
            </a:pathLst>
          </a:custGeom>
          <a:blipFill rotWithShape="1">
            <a:blip r:embed="rId1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0" name="Google Shape;120;p1"/>
          <p:cNvSpPr txBox="1"/>
          <p:nvPr/>
        </p:nvSpPr>
        <p:spPr>
          <a:xfrm>
            <a:off x="374599" y="3321050"/>
            <a:ext cx="1944354" cy="206242"/>
          </a:xfrm>
          <a:prstGeom prst="rect">
            <a:avLst/>
          </a:prstGeom>
          <a:noFill/>
          <a:ln>
            <a:noFill/>
          </a:ln>
        </p:spPr>
        <p:txBody>
          <a:bodyPr spcFirstLastPara="1" wrap="square" lIns="0" tIns="0" rIns="0" bIns="0" anchor="t" anchorCtr="0">
            <a:spAutoFit/>
          </a:bodyPr>
          <a:lstStyle/>
          <a:p>
            <a:pPr marL="0" marR="0" lvl="0" indent="0" algn="l" rtl="0">
              <a:lnSpc>
                <a:spcPct val="139983"/>
              </a:lnSpc>
              <a:spcBef>
                <a:spcPts val="0"/>
              </a:spcBef>
              <a:spcAft>
                <a:spcPts val="0"/>
              </a:spcAft>
              <a:buNone/>
            </a:pPr>
            <a:r>
              <a:rPr lang="en-US" sz="1198" b="1">
                <a:solidFill>
                  <a:srgbClr val="F37476"/>
                </a:solidFill>
                <a:latin typeface="Inter"/>
                <a:ea typeface="Inter"/>
                <a:cs typeface="Inter"/>
                <a:sym typeface="Inter"/>
              </a:rPr>
              <a:t>What is STREAM IT?</a:t>
            </a:r>
            <a:endParaRPr/>
          </a:p>
        </p:txBody>
      </p:sp>
      <p:sp>
        <p:nvSpPr>
          <p:cNvPr id="121" name="Google Shape;121;p1"/>
          <p:cNvSpPr txBox="1"/>
          <p:nvPr/>
        </p:nvSpPr>
        <p:spPr>
          <a:xfrm>
            <a:off x="376939" y="3666100"/>
            <a:ext cx="4587600" cy="1310400"/>
          </a:xfrm>
          <a:prstGeom prst="rect">
            <a:avLst/>
          </a:prstGeom>
          <a:noFill/>
          <a:ln>
            <a:noFill/>
          </a:ln>
        </p:spPr>
        <p:txBody>
          <a:bodyPr spcFirstLastPara="1" wrap="square" lIns="0" tIns="0" rIns="0" bIns="0" anchor="t" anchorCtr="0">
            <a:spAutoFit/>
          </a:bodyPr>
          <a:lstStyle/>
          <a:p>
            <a:pPr marL="0" marR="0" lvl="0" indent="0" algn="just" rtl="0">
              <a:lnSpc>
                <a:spcPct val="115000"/>
              </a:lnSpc>
              <a:spcBef>
                <a:spcPts val="0"/>
              </a:spcBef>
              <a:spcAft>
                <a:spcPts val="0"/>
              </a:spcAft>
              <a:buNone/>
            </a:pPr>
            <a:r>
              <a:rPr lang="en-US" sz="750" b="1">
                <a:solidFill>
                  <a:srgbClr val="FFFFFF"/>
                </a:solidFill>
                <a:latin typeface="Inter"/>
                <a:ea typeface="Inter"/>
                <a:cs typeface="Inter"/>
                <a:sym typeface="Inter"/>
              </a:rPr>
              <a:t>ST(R)E(A)M IT aims to initiate change about the persisting gender inequalities in STEM education, research, and innovation to contribute to the implementation of the ‘The European Manifesto for gender-inclusive STE(A)M education and careers.’ </a:t>
            </a:r>
            <a:endParaRPr/>
          </a:p>
          <a:p>
            <a:pPr marL="0" marR="0" lvl="0" indent="0" algn="just" rtl="0">
              <a:lnSpc>
                <a:spcPct val="115000"/>
              </a:lnSpc>
              <a:spcBef>
                <a:spcPts val="0"/>
              </a:spcBef>
              <a:spcAft>
                <a:spcPts val="0"/>
              </a:spcAft>
              <a:buNone/>
            </a:pPr>
            <a:endParaRPr sz="750" b="1">
              <a:solidFill>
                <a:srgbClr val="FFFFFF"/>
              </a:solidFill>
              <a:latin typeface="Inter"/>
              <a:ea typeface="Inter"/>
              <a:cs typeface="Inter"/>
              <a:sym typeface="Inter"/>
            </a:endParaRPr>
          </a:p>
          <a:p>
            <a:pPr marL="0" marR="0" lvl="0" indent="0" algn="just" rtl="0">
              <a:lnSpc>
                <a:spcPct val="115000"/>
              </a:lnSpc>
              <a:spcBef>
                <a:spcPts val="0"/>
              </a:spcBef>
              <a:spcAft>
                <a:spcPts val="0"/>
              </a:spcAft>
              <a:buNone/>
            </a:pPr>
            <a:r>
              <a:rPr lang="en-US" sz="750">
                <a:solidFill>
                  <a:srgbClr val="FFFFFF"/>
                </a:solidFill>
                <a:latin typeface="Inter"/>
                <a:ea typeface="Inter"/>
                <a:cs typeface="Inter"/>
                <a:sym typeface="Inter"/>
              </a:rPr>
              <a:t>The project aims to overcome the barriers and challenges faced by underrepresented groups in STEM. It focuses on developing innovative, gender- and diversity-inclusive tools for educating young people, particularly young girls. Additionally, the project seeks to mobilize stakeholders from various sectors of STEM education and the R&amp;I ecosystem to create sustainable networks that provide ongoing support to STEM education providers.</a:t>
            </a:r>
            <a:endParaRPr/>
          </a:p>
          <a:p>
            <a:pPr marL="0" marR="0" lvl="0" indent="0" algn="just" rtl="0">
              <a:lnSpc>
                <a:spcPct val="115000"/>
              </a:lnSpc>
              <a:spcBef>
                <a:spcPts val="0"/>
              </a:spcBef>
              <a:spcAft>
                <a:spcPts val="0"/>
              </a:spcAft>
              <a:buNone/>
            </a:pPr>
            <a:endParaRPr sz="750">
              <a:solidFill>
                <a:srgbClr val="FFFFFF"/>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
          <p:cNvSpPr/>
          <p:nvPr/>
        </p:nvSpPr>
        <p:spPr>
          <a:xfrm rot="10800000" flipH="1">
            <a:off x="0" y="7004507"/>
            <a:ext cx="5321300" cy="551993"/>
          </a:xfrm>
          <a:custGeom>
            <a:avLst/>
            <a:gdLst/>
            <a:ahLst/>
            <a:cxnLst/>
            <a:rect l="l" t="t" r="r" b="b"/>
            <a:pathLst>
              <a:path w="7676230" h="3807195" extrusionOk="0">
                <a:moveTo>
                  <a:pt x="0" y="3807195"/>
                </a:moveTo>
                <a:lnTo>
                  <a:pt x="7676230" y="3807195"/>
                </a:lnTo>
                <a:lnTo>
                  <a:pt x="7676230" y="0"/>
                </a:lnTo>
                <a:lnTo>
                  <a:pt x="0" y="0"/>
                </a:lnTo>
                <a:lnTo>
                  <a:pt x="0" y="3807195"/>
                </a:lnTo>
                <a:close/>
              </a:path>
            </a:pathLst>
          </a:custGeom>
          <a:blipFill rotWithShape="1">
            <a:blip r:embed="rId3">
              <a:alphaModFix/>
            </a:blip>
            <a:stretch>
              <a:fillRect l="-586" t="-1129557" r="-58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 name="Google Shape;128;p2"/>
          <p:cNvSpPr/>
          <p:nvPr/>
        </p:nvSpPr>
        <p:spPr>
          <a:xfrm>
            <a:off x="4270100" y="6225650"/>
            <a:ext cx="682981" cy="682981"/>
          </a:xfrm>
          <a:custGeom>
            <a:avLst/>
            <a:gdLst/>
            <a:ahLst/>
            <a:cxnLst/>
            <a:rect l="l" t="t" r="r" b="b"/>
            <a:pathLst>
              <a:path w="696919" h="696919" extrusionOk="0">
                <a:moveTo>
                  <a:pt x="0" y="0"/>
                </a:moveTo>
                <a:lnTo>
                  <a:pt x="696918" y="0"/>
                </a:lnTo>
                <a:lnTo>
                  <a:pt x="696918" y="696919"/>
                </a:lnTo>
                <a:lnTo>
                  <a:pt x="0" y="69691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 name="Google Shape;129;p2"/>
          <p:cNvSpPr/>
          <p:nvPr/>
        </p:nvSpPr>
        <p:spPr>
          <a:xfrm>
            <a:off x="376916" y="3952980"/>
            <a:ext cx="520963" cy="468290"/>
          </a:xfrm>
          <a:custGeom>
            <a:avLst/>
            <a:gdLst/>
            <a:ahLst/>
            <a:cxnLst/>
            <a:rect l="l" t="t" r="r" b="b"/>
            <a:pathLst>
              <a:path w="611100" h="549314" extrusionOk="0">
                <a:moveTo>
                  <a:pt x="0" y="0"/>
                </a:moveTo>
                <a:lnTo>
                  <a:pt x="611100" y="0"/>
                </a:lnTo>
                <a:lnTo>
                  <a:pt x="611100" y="549314"/>
                </a:lnTo>
                <a:lnTo>
                  <a:pt x="0" y="549314"/>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0" name="Google Shape;130;p2"/>
          <p:cNvSpPr/>
          <p:nvPr/>
        </p:nvSpPr>
        <p:spPr>
          <a:xfrm>
            <a:off x="1067227" y="4025782"/>
            <a:ext cx="365729" cy="381710"/>
          </a:xfrm>
          <a:custGeom>
            <a:avLst/>
            <a:gdLst/>
            <a:ahLst/>
            <a:cxnLst/>
            <a:rect l="l" t="t" r="r" b="b"/>
            <a:pathLst>
              <a:path w="429008" h="447754" extrusionOk="0">
                <a:moveTo>
                  <a:pt x="0" y="0"/>
                </a:moveTo>
                <a:lnTo>
                  <a:pt x="429008" y="0"/>
                </a:lnTo>
                <a:lnTo>
                  <a:pt x="429008" y="447754"/>
                </a:lnTo>
                <a:lnTo>
                  <a:pt x="0" y="447754"/>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1" name="Google Shape;131;p2"/>
          <p:cNvSpPr/>
          <p:nvPr/>
        </p:nvSpPr>
        <p:spPr>
          <a:xfrm>
            <a:off x="2737406" y="4152964"/>
            <a:ext cx="580647" cy="127330"/>
          </a:xfrm>
          <a:custGeom>
            <a:avLst/>
            <a:gdLst/>
            <a:ahLst/>
            <a:cxnLst/>
            <a:rect l="l" t="t" r="r" b="b"/>
            <a:pathLst>
              <a:path w="681111" h="149361" extrusionOk="0">
                <a:moveTo>
                  <a:pt x="0" y="0"/>
                </a:moveTo>
                <a:lnTo>
                  <a:pt x="681111" y="0"/>
                </a:lnTo>
                <a:lnTo>
                  <a:pt x="681111" y="149361"/>
                </a:lnTo>
                <a:lnTo>
                  <a:pt x="0" y="149361"/>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2" name="Google Shape;132;p2"/>
          <p:cNvSpPr/>
          <p:nvPr/>
        </p:nvSpPr>
        <p:spPr>
          <a:xfrm>
            <a:off x="3582986" y="4025782"/>
            <a:ext cx="580877" cy="322710"/>
          </a:xfrm>
          <a:custGeom>
            <a:avLst/>
            <a:gdLst/>
            <a:ahLst/>
            <a:cxnLst/>
            <a:rect l="l" t="t" r="r" b="b"/>
            <a:pathLst>
              <a:path w="681381" h="378545" extrusionOk="0">
                <a:moveTo>
                  <a:pt x="0" y="0"/>
                </a:moveTo>
                <a:lnTo>
                  <a:pt x="681382" y="0"/>
                </a:lnTo>
                <a:lnTo>
                  <a:pt x="681382" y="378545"/>
                </a:lnTo>
                <a:lnTo>
                  <a:pt x="0" y="378545"/>
                </a:lnTo>
                <a:lnTo>
                  <a:pt x="0" y="0"/>
                </a:lnTo>
                <a:close/>
              </a:path>
            </a:pathLst>
          </a:custGeom>
          <a:blipFill rotWithShape="1">
            <a:blip r:embed="rId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 name="Google Shape;133;p2"/>
          <p:cNvSpPr/>
          <p:nvPr/>
        </p:nvSpPr>
        <p:spPr>
          <a:xfrm>
            <a:off x="497743" y="4608719"/>
            <a:ext cx="774187" cy="276126"/>
          </a:xfrm>
          <a:custGeom>
            <a:avLst/>
            <a:gdLst/>
            <a:ahLst/>
            <a:cxnLst/>
            <a:rect l="l" t="t" r="r" b="b"/>
            <a:pathLst>
              <a:path w="908137" h="323902" extrusionOk="0">
                <a:moveTo>
                  <a:pt x="0" y="0"/>
                </a:moveTo>
                <a:lnTo>
                  <a:pt x="908137" y="0"/>
                </a:lnTo>
                <a:lnTo>
                  <a:pt x="908137" y="323902"/>
                </a:lnTo>
                <a:lnTo>
                  <a:pt x="0" y="323902"/>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4" name="Google Shape;134;p2"/>
          <p:cNvSpPr/>
          <p:nvPr/>
        </p:nvSpPr>
        <p:spPr>
          <a:xfrm>
            <a:off x="1513345" y="4491716"/>
            <a:ext cx="510734" cy="510097"/>
          </a:xfrm>
          <a:custGeom>
            <a:avLst/>
            <a:gdLst/>
            <a:ahLst/>
            <a:cxnLst/>
            <a:rect l="l" t="t" r="r" b="b"/>
            <a:pathLst>
              <a:path w="599101" h="598354" extrusionOk="0">
                <a:moveTo>
                  <a:pt x="0" y="0"/>
                </a:moveTo>
                <a:lnTo>
                  <a:pt x="599102" y="0"/>
                </a:lnTo>
                <a:lnTo>
                  <a:pt x="599102" y="598354"/>
                </a:lnTo>
                <a:lnTo>
                  <a:pt x="0" y="598354"/>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 name="Google Shape;135;p2"/>
          <p:cNvSpPr/>
          <p:nvPr/>
        </p:nvSpPr>
        <p:spPr>
          <a:xfrm>
            <a:off x="2158105" y="4528976"/>
            <a:ext cx="1145029" cy="435588"/>
          </a:xfrm>
          <a:custGeom>
            <a:avLst/>
            <a:gdLst/>
            <a:ahLst/>
            <a:cxnLst/>
            <a:rect l="l" t="t" r="r" b="b"/>
            <a:pathLst>
              <a:path w="1343142" h="510954" extrusionOk="0">
                <a:moveTo>
                  <a:pt x="0" y="0"/>
                </a:moveTo>
                <a:lnTo>
                  <a:pt x="1343143" y="0"/>
                </a:lnTo>
                <a:lnTo>
                  <a:pt x="1343143" y="510954"/>
                </a:lnTo>
                <a:lnTo>
                  <a:pt x="0" y="510954"/>
                </a:lnTo>
                <a:lnTo>
                  <a:pt x="0" y="0"/>
                </a:lnTo>
                <a:close/>
              </a:path>
            </a:pathLst>
          </a:custGeom>
          <a:blipFill rotWithShape="1">
            <a:blip r:embed="rId11">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6" name="Google Shape;136;p2"/>
          <p:cNvSpPr/>
          <p:nvPr/>
        </p:nvSpPr>
        <p:spPr>
          <a:xfrm>
            <a:off x="3502224" y="4580755"/>
            <a:ext cx="470514" cy="332048"/>
          </a:xfrm>
          <a:custGeom>
            <a:avLst/>
            <a:gdLst/>
            <a:ahLst/>
            <a:cxnLst/>
            <a:rect l="l" t="t" r="r" b="b"/>
            <a:pathLst>
              <a:path w="551922" h="389499" extrusionOk="0">
                <a:moveTo>
                  <a:pt x="0" y="0"/>
                </a:moveTo>
                <a:lnTo>
                  <a:pt x="551922" y="0"/>
                </a:lnTo>
                <a:lnTo>
                  <a:pt x="551922" y="389499"/>
                </a:lnTo>
                <a:lnTo>
                  <a:pt x="0" y="389499"/>
                </a:lnTo>
                <a:lnTo>
                  <a:pt x="0" y="0"/>
                </a:lnTo>
                <a:close/>
              </a:path>
            </a:pathLst>
          </a:custGeom>
          <a:blipFill rotWithShape="1">
            <a:blip r:embed="rId12">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7" name="Google Shape;137;p2"/>
          <p:cNvSpPr/>
          <p:nvPr/>
        </p:nvSpPr>
        <p:spPr>
          <a:xfrm>
            <a:off x="4428806" y="3935225"/>
            <a:ext cx="283481" cy="445607"/>
          </a:xfrm>
          <a:custGeom>
            <a:avLst/>
            <a:gdLst/>
            <a:ahLst/>
            <a:cxnLst/>
            <a:rect l="l" t="t" r="r" b="b"/>
            <a:pathLst>
              <a:path w="388330" h="610420" extrusionOk="0">
                <a:moveTo>
                  <a:pt x="0" y="0"/>
                </a:moveTo>
                <a:lnTo>
                  <a:pt x="388330" y="0"/>
                </a:lnTo>
                <a:lnTo>
                  <a:pt x="388330" y="610420"/>
                </a:lnTo>
                <a:lnTo>
                  <a:pt x="0" y="610420"/>
                </a:lnTo>
                <a:lnTo>
                  <a:pt x="0" y="0"/>
                </a:lnTo>
                <a:close/>
              </a:path>
            </a:pathLst>
          </a:custGeom>
          <a:blipFill rotWithShape="1">
            <a:blip r:embed="rId1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8" name="Google Shape;138;p2"/>
          <p:cNvSpPr/>
          <p:nvPr/>
        </p:nvSpPr>
        <p:spPr>
          <a:xfrm>
            <a:off x="4214282" y="4616157"/>
            <a:ext cx="497552" cy="228813"/>
          </a:xfrm>
          <a:custGeom>
            <a:avLst/>
            <a:gdLst/>
            <a:ahLst/>
            <a:cxnLst/>
            <a:rect l="l" t="t" r="r" b="b"/>
            <a:pathLst>
              <a:path w="583639" h="268402" extrusionOk="0">
                <a:moveTo>
                  <a:pt x="0" y="0"/>
                </a:moveTo>
                <a:lnTo>
                  <a:pt x="583639" y="0"/>
                </a:lnTo>
                <a:lnTo>
                  <a:pt x="583639" y="268402"/>
                </a:lnTo>
                <a:lnTo>
                  <a:pt x="0" y="268402"/>
                </a:lnTo>
                <a:lnTo>
                  <a:pt x="0" y="0"/>
                </a:lnTo>
                <a:close/>
              </a:path>
            </a:pathLst>
          </a:custGeom>
          <a:blipFill rotWithShape="1">
            <a:blip r:embed="rId1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9" name="Google Shape;139;p2"/>
          <p:cNvSpPr/>
          <p:nvPr/>
        </p:nvSpPr>
        <p:spPr>
          <a:xfrm>
            <a:off x="417525" y="5109511"/>
            <a:ext cx="775047" cy="386847"/>
          </a:xfrm>
          <a:custGeom>
            <a:avLst/>
            <a:gdLst/>
            <a:ahLst/>
            <a:cxnLst/>
            <a:rect l="l" t="t" r="r" b="b"/>
            <a:pathLst>
              <a:path w="909146" h="453779" extrusionOk="0">
                <a:moveTo>
                  <a:pt x="0" y="0"/>
                </a:moveTo>
                <a:lnTo>
                  <a:pt x="909145" y="0"/>
                </a:lnTo>
                <a:lnTo>
                  <a:pt x="909145" y="453778"/>
                </a:lnTo>
                <a:lnTo>
                  <a:pt x="0" y="453778"/>
                </a:lnTo>
                <a:lnTo>
                  <a:pt x="0" y="0"/>
                </a:lnTo>
                <a:close/>
              </a:path>
            </a:pathLst>
          </a:custGeom>
          <a:blipFill rotWithShape="1">
            <a:blip r:embed="rId15">
              <a:alphaModFix/>
            </a:blip>
            <a:stretch>
              <a:fillRect t="-19461" b="-14064"/>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0" name="Google Shape;140;p2"/>
          <p:cNvSpPr/>
          <p:nvPr/>
        </p:nvSpPr>
        <p:spPr>
          <a:xfrm>
            <a:off x="2344002" y="5149106"/>
            <a:ext cx="682338" cy="258383"/>
          </a:xfrm>
          <a:custGeom>
            <a:avLst/>
            <a:gdLst/>
            <a:ahLst/>
            <a:cxnLst/>
            <a:rect l="l" t="t" r="r" b="b"/>
            <a:pathLst>
              <a:path w="800397" h="303088" extrusionOk="0">
                <a:moveTo>
                  <a:pt x="0" y="0"/>
                </a:moveTo>
                <a:lnTo>
                  <a:pt x="800397" y="0"/>
                </a:lnTo>
                <a:lnTo>
                  <a:pt x="800397" y="303088"/>
                </a:lnTo>
                <a:lnTo>
                  <a:pt x="0" y="303088"/>
                </a:lnTo>
                <a:lnTo>
                  <a:pt x="0" y="0"/>
                </a:lnTo>
                <a:close/>
              </a:path>
            </a:pathLst>
          </a:custGeom>
          <a:blipFill rotWithShape="1">
            <a:blip r:embed="rId1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1" name="Google Shape;141;p2"/>
          <p:cNvSpPr/>
          <p:nvPr/>
        </p:nvSpPr>
        <p:spPr>
          <a:xfrm>
            <a:off x="3361220" y="5191943"/>
            <a:ext cx="544015" cy="222008"/>
          </a:xfrm>
          <a:custGeom>
            <a:avLst/>
            <a:gdLst/>
            <a:ahLst/>
            <a:cxnLst/>
            <a:rect l="l" t="t" r="r" b="b"/>
            <a:pathLst>
              <a:path w="638141" h="260420" extrusionOk="0">
                <a:moveTo>
                  <a:pt x="0" y="0"/>
                </a:moveTo>
                <a:lnTo>
                  <a:pt x="638141" y="0"/>
                </a:lnTo>
                <a:lnTo>
                  <a:pt x="638141" y="260420"/>
                </a:lnTo>
                <a:lnTo>
                  <a:pt x="0" y="260420"/>
                </a:lnTo>
                <a:lnTo>
                  <a:pt x="0" y="0"/>
                </a:lnTo>
                <a:close/>
              </a:path>
            </a:pathLst>
          </a:custGeom>
          <a:blipFill rotWithShape="1">
            <a:blip r:embed="rId1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2" name="Google Shape;142;p2"/>
          <p:cNvSpPr/>
          <p:nvPr/>
        </p:nvSpPr>
        <p:spPr>
          <a:xfrm>
            <a:off x="1462315" y="5711425"/>
            <a:ext cx="696042" cy="228995"/>
          </a:xfrm>
          <a:custGeom>
            <a:avLst/>
            <a:gdLst/>
            <a:ahLst/>
            <a:cxnLst/>
            <a:rect l="l" t="t" r="r" b="b"/>
            <a:pathLst>
              <a:path w="779879" h="256577" extrusionOk="0">
                <a:moveTo>
                  <a:pt x="0" y="0"/>
                </a:moveTo>
                <a:lnTo>
                  <a:pt x="779880" y="0"/>
                </a:lnTo>
                <a:lnTo>
                  <a:pt x="779880" y="256578"/>
                </a:lnTo>
                <a:lnTo>
                  <a:pt x="0" y="256578"/>
                </a:lnTo>
                <a:lnTo>
                  <a:pt x="0" y="0"/>
                </a:lnTo>
                <a:close/>
              </a:path>
            </a:pathLst>
          </a:custGeom>
          <a:blipFill rotWithShape="1">
            <a:blip r:embed="rId18">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3" name="Google Shape;143;p2"/>
          <p:cNvSpPr/>
          <p:nvPr/>
        </p:nvSpPr>
        <p:spPr>
          <a:xfrm>
            <a:off x="2488571" y="5672397"/>
            <a:ext cx="628367" cy="296788"/>
          </a:xfrm>
          <a:custGeom>
            <a:avLst/>
            <a:gdLst/>
            <a:ahLst/>
            <a:cxnLst/>
            <a:rect l="l" t="t" r="r" b="b"/>
            <a:pathLst>
              <a:path w="737087" h="348139" extrusionOk="0">
                <a:moveTo>
                  <a:pt x="0" y="0"/>
                </a:moveTo>
                <a:lnTo>
                  <a:pt x="737087" y="0"/>
                </a:lnTo>
                <a:lnTo>
                  <a:pt x="737087" y="348138"/>
                </a:lnTo>
                <a:lnTo>
                  <a:pt x="0" y="348138"/>
                </a:lnTo>
                <a:lnTo>
                  <a:pt x="0" y="0"/>
                </a:lnTo>
                <a:close/>
              </a:path>
            </a:pathLst>
          </a:custGeom>
          <a:blipFill rotWithShape="1">
            <a:blip r:embed="rId19">
              <a:alphaModFix/>
            </a:blip>
            <a:stretch>
              <a:fillRect r="-179884"/>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4" name="Google Shape;144;p2"/>
          <p:cNvSpPr/>
          <p:nvPr/>
        </p:nvSpPr>
        <p:spPr>
          <a:xfrm>
            <a:off x="3374345" y="5601604"/>
            <a:ext cx="516984" cy="410787"/>
          </a:xfrm>
          <a:custGeom>
            <a:avLst/>
            <a:gdLst/>
            <a:ahLst/>
            <a:cxnLst/>
            <a:rect l="l" t="t" r="r" b="b"/>
            <a:pathLst>
              <a:path w="606433" h="481861" extrusionOk="0">
                <a:moveTo>
                  <a:pt x="0" y="0"/>
                </a:moveTo>
                <a:lnTo>
                  <a:pt x="606433" y="0"/>
                </a:lnTo>
                <a:lnTo>
                  <a:pt x="606433" y="481862"/>
                </a:lnTo>
                <a:lnTo>
                  <a:pt x="0" y="481862"/>
                </a:lnTo>
                <a:lnTo>
                  <a:pt x="0" y="0"/>
                </a:lnTo>
                <a:close/>
              </a:path>
            </a:pathLst>
          </a:custGeom>
          <a:blipFill rotWithShape="1">
            <a:blip r:embed="rId20">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5" name="Google Shape;145;p2"/>
          <p:cNvSpPr/>
          <p:nvPr/>
        </p:nvSpPr>
        <p:spPr>
          <a:xfrm>
            <a:off x="4240091" y="5080945"/>
            <a:ext cx="350714" cy="350714"/>
          </a:xfrm>
          <a:custGeom>
            <a:avLst/>
            <a:gdLst/>
            <a:ahLst/>
            <a:cxnLst/>
            <a:rect l="l" t="t" r="r" b="b"/>
            <a:pathLst>
              <a:path w="411395" h="411395" extrusionOk="0">
                <a:moveTo>
                  <a:pt x="0" y="0"/>
                </a:moveTo>
                <a:lnTo>
                  <a:pt x="411395" y="0"/>
                </a:lnTo>
                <a:lnTo>
                  <a:pt x="411395" y="411395"/>
                </a:lnTo>
                <a:lnTo>
                  <a:pt x="0" y="411395"/>
                </a:lnTo>
                <a:lnTo>
                  <a:pt x="0" y="0"/>
                </a:lnTo>
                <a:close/>
              </a:path>
            </a:pathLst>
          </a:custGeom>
          <a:blipFill rotWithShape="1">
            <a:blip r:embed="rId21">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6" name="Google Shape;146;p2"/>
          <p:cNvSpPr/>
          <p:nvPr/>
        </p:nvSpPr>
        <p:spPr>
          <a:xfrm>
            <a:off x="4008745" y="5548049"/>
            <a:ext cx="791314" cy="545445"/>
          </a:xfrm>
          <a:custGeom>
            <a:avLst/>
            <a:gdLst/>
            <a:ahLst/>
            <a:cxnLst/>
            <a:rect l="l" t="t" r="r" b="b"/>
            <a:pathLst>
              <a:path w="928227" h="639818" extrusionOk="0">
                <a:moveTo>
                  <a:pt x="0" y="0"/>
                </a:moveTo>
                <a:lnTo>
                  <a:pt x="928226" y="0"/>
                </a:lnTo>
                <a:lnTo>
                  <a:pt x="928226" y="639818"/>
                </a:lnTo>
                <a:lnTo>
                  <a:pt x="0" y="639818"/>
                </a:lnTo>
                <a:lnTo>
                  <a:pt x="0" y="0"/>
                </a:lnTo>
                <a:close/>
              </a:path>
            </a:pathLst>
          </a:custGeom>
          <a:blipFill rotWithShape="1">
            <a:blip r:embed="rId22">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7" name="Google Shape;147;p2"/>
          <p:cNvSpPr/>
          <p:nvPr/>
        </p:nvSpPr>
        <p:spPr>
          <a:xfrm>
            <a:off x="1658810" y="4008376"/>
            <a:ext cx="939606" cy="375511"/>
          </a:xfrm>
          <a:custGeom>
            <a:avLst/>
            <a:gdLst/>
            <a:ahLst/>
            <a:cxnLst/>
            <a:rect l="l" t="t" r="r" b="b"/>
            <a:pathLst>
              <a:path w="1102177" h="440482" extrusionOk="0">
                <a:moveTo>
                  <a:pt x="0" y="0"/>
                </a:moveTo>
                <a:lnTo>
                  <a:pt x="1102177" y="0"/>
                </a:lnTo>
                <a:lnTo>
                  <a:pt x="1102177" y="440481"/>
                </a:lnTo>
                <a:lnTo>
                  <a:pt x="0" y="440481"/>
                </a:lnTo>
                <a:lnTo>
                  <a:pt x="0" y="0"/>
                </a:lnTo>
                <a:close/>
              </a:path>
            </a:pathLst>
          </a:custGeom>
          <a:blipFill rotWithShape="1">
            <a:blip r:embed="rId23">
              <a:alphaModFix/>
            </a:blip>
            <a:stretch>
              <a:fillRect l="-11969" t="-51506" r="-9280" b="-50914"/>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 name="Google Shape;148;p2"/>
          <p:cNvSpPr/>
          <p:nvPr/>
        </p:nvSpPr>
        <p:spPr>
          <a:xfrm>
            <a:off x="334322" y="7158110"/>
            <a:ext cx="1172024" cy="246137"/>
          </a:xfrm>
          <a:custGeom>
            <a:avLst/>
            <a:gdLst/>
            <a:ahLst/>
            <a:cxnLst/>
            <a:rect l="l" t="t" r="r" b="b"/>
            <a:pathLst>
              <a:path w="1172024" h="246137" extrusionOk="0">
                <a:moveTo>
                  <a:pt x="0" y="0"/>
                </a:moveTo>
                <a:lnTo>
                  <a:pt x="1172025" y="0"/>
                </a:lnTo>
                <a:lnTo>
                  <a:pt x="1172025" y="246136"/>
                </a:lnTo>
                <a:lnTo>
                  <a:pt x="0" y="246136"/>
                </a:lnTo>
                <a:lnTo>
                  <a:pt x="0" y="0"/>
                </a:lnTo>
                <a:close/>
              </a:path>
            </a:pathLst>
          </a:custGeom>
          <a:blipFill rotWithShape="1">
            <a:blip r:embed="rId2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9" name="Google Shape;149;p2"/>
          <p:cNvSpPr/>
          <p:nvPr/>
        </p:nvSpPr>
        <p:spPr>
          <a:xfrm rot="-548073" flipH="1">
            <a:off x="1615975" y="-285783"/>
            <a:ext cx="3913315" cy="2307690"/>
          </a:xfrm>
          <a:custGeom>
            <a:avLst/>
            <a:gdLst/>
            <a:ahLst/>
            <a:cxnLst/>
            <a:rect l="l" t="t" r="r" b="b"/>
            <a:pathLst>
              <a:path w="4638397" h="5324854" extrusionOk="0">
                <a:moveTo>
                  <a:pt x="4638397" y="0"/>
                </a:moveTo>
                <a:lnTo>
                  <a:pt x="0" y="0"/>
                </a:lnTo>
                <a:lnTo>
                  <a:pt x="0" y="5324855"/>
                </a:lnTo>
                <a:lnTo>
                  <a:pt x="4638397" y="5324855"/>
                </a:lnTo>
                <a:lnTo>
                  <a:pt x="4638397" y="0"/>
                </a:lnTo>
                <a:close/>
              </a:path>
            </a:pathLst>
          </a:custGeom>
          <a:blipFill rotWithShape="1">
            <a:blip r:embed="rId25">
              <a:alphaModFix amt="48000"/>
            </a:blip>
            <a:stretch>
              <a:fillRect l="-18529" t="-13073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 name="Google Shape;150;p2"/>
          <p:cNvSpPr/>
          <p:nvPr/>
        </p:nvSpPr>
        <p:spPr>
          <a:xfrm>
            <a:off x="0" y="-491482"/>
            <a:ext cx="2204009" cy="3627577"/>
          </a:xfrm>
          <a:custGeom>
            <a:avLst/>
            <a:gdLst/>
            <a:ahLst/>
            <a:cxnLst/>
            <a:rect l="l" t="t" r="r" b="b"/>
            <a:pathLst>
              <a:path w="3627577" h="3627577" extrusionOk="0">
                <a:moveTo>
                  <a:pt x="0" y="0"/>
                </a:moveTo>
                <a:lnTo>
                  <a:pt x="3627577" y="0"/>
                </a:lnTo>
                <a:lnTo>
                  <a:pt x="3627577" y="3627576"/>
                </a:lnTo>
                <a:lnTo>
                  <a:pt x="0" y="3627576"/>
                </a:lnTo>
                <a:lnTo>
                  <a:pt x="0" y="0"/>
                </a:lnTo>
                <a:close/>
              </a:path>
            </a:pathLst>
          </a:custGeom>
          <a:blipFill rotWithShape="1">
            <a:blip r:embed="rId26">
              <a:alphaModFix amt="30000"/>
            </a:blip>
            <a:stretch>
              <a:fillRect l="-64587"/>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1" name="Google Shape;151;p2"/>
          <p:cNvSpPr/>
          <p:nvPr/>
        </p:nvSpPr>
        <p:spPr>
          <a:xfrm flipH="1">
            <a:off x="-1334879" y="-184150"/>
            <a:ext cx="3338402" cy="3338389"/>
          </a:xfrm>
          <a:custGeom>
            <a:avLst/>
            <a:gdLst/>
            <a:ahLst/>
            <a:cxnLst/>
            <a:rect l="l" t="t" r="r" b="b"/>
            <a:pathLst>
              <a:path w="6350000" h="6349975" extrusionOk="0">
                <a:moveTo>
                  <a:pt x="0" y="3175025"/>
                </a:moveTo>
                <a:cubicBezTo>
                  <a:pt x="0" y="4928451"/>
                  <a:pt x="1421524" y="6349975"/>
                  <a:pt x="3175000" y="6349975"/>
                </a:cubicBezTo>
                <a:cubicBezTo>
                  <a:pt x="4928502" y="6349975"/>
                  <a:pt x="6350000" y="4928451"/>
                  <a:pt x="6350000" y="3175025"/>
                </a:cubicBezTo>
                <a:cubicBezTo>
                  <a:pt x="6350000" y="1421511"/>
                  <a:pt x="4928502" y="0"/>
                  <a:pt x="3175000" y="0"/>
                </a:cubicBezTo>
                <a:cubicBezTo>
                  <a:pt x="1421498" y="0"/>
                  <a:pt x="0" y="1421511"/>
                  <a:pt x="0" y="3175025"/>
                </a:cubicBezTo>
                <a:close/>
              </a:path>
            </a:pathLst>
          </a:custGeom>
          <a:blipFill rotWithShape="1">
            <a:blip r:embed="rId27">
              <a:alphaModFix/>
            </a:blip>
            <a:stretch>
              <a:fillRect l="-25045" r="-25045"/>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2" name="Google Shape;152;p2"/>
          <p:cNvSpPr txBox="1"/>
          <p:nvPr/>
        </p:nvSpPr>
        <p:spPr>
          <a:xfrm>
            <a:off x="334322" y="6304133"/>
            <a:ext cx="3434400" cy="527400"/>
          </a:xfrm>
          <a:prstGeom prst="rect">
            <a:avLst/>
          </a:prstGeom>
          <a:noFill/>
          <a:ln>
            <a:noFill/>
          </a:ln>
        </p:spPr>
        <p:txBody>
          <a:bodyPr spcFirstLastPara="1" wrap="square" lIns="0" tIns="0" rIns="0" bIns="0" anchor="t" anchorCtr="0">
            <a:spAutoFit/>
          </a:bodyPr>
          <a:lstStyle/>
          <a:p>
            <a:pPr marL="0" marR="0" lvl="0" indent="0" algn="just" rtl="0">
              <a:lnSpc>
                <a:spcPct val="115000"/>
              </a:lnSpc>
              <a:spcBef>
                <a:spcPts val="0"/>
              </a:spcBef>
              <a:spcAft>
                <a:spcPts val="0"/>
              </a:spcAft>
              <a:buNone/>
            </a:pPr>
            <a:r>
              <a:rPr lang="en-US" sz="770">
                <a:solidFill>
                  <a:srgbClr val="000A59"/>
                </a:solidFill>
                <a:latin typeface="Inter Light"/>
                <a:ea typeface="Inter Light"/>
                <a:cs typeface="Inter Light"/>
                <a:sym typeface="Inter Light"/>
              </a:rPr>
              <a:t>STREAM IT brings together an impressive consortium of 21 partners from 20 different countries, ranging from research institutions, educational establishments, to NGOs and civil society organizations, all committed to fostering gender equality in STEM education, research and careers. </a:t>
            </a:r>
            <a:endParaRPr/>
          </a:p>
        </p:txBody>
      </p:sp>
      <p:sp>
        <p:nvSpPr>
          <p:cNvPr id="153" name="Google Shape;153;p2"/>
          <p:cNvSpPr txBox="1"/>
          <p:nvPr/>
        </p:nvSpPr>
        <p:spPr>
          <a:xfrm>
            <a:off x="1642627" y="7148585"/>
            <a:ext cx="3281759" cy="265303"/>
          </a:xfrm>
          <a:prstGeom prst="rect">
            <a:avLst/>
          </a:prstGeom>
          <a:noFill/>
          <a:ln>
            <a:noFill/>
          </a:ln>
        </p:spPr>
        <p:txBody>
          <a:bodyPr spcFirstLastPara="1" wrap="square" lIns="0" tIns="0" rIns="0" bIns="0" anchor="t" anchorCtr="0">
            <a:spAutoFit/>
          </a:bodyPr>
          <a:lstStyle/>
          <a:p>
            <a:pPr marL="0" marR="0" lvl="0" indent="0" algn="just" rtl="0">
              <a:lnSpc>
                <a:spcPct val="140075"/>
              </a:lnSpc>
              <a:spcBef>
                <a:spcPts val="0"/>
              </a:spcBef>
              <a:spcAft>
                <a:spcPts val="0"/>
              </a:spcAft>
              <a:buNone/>
            </a:pPr>
            <a:r>
              <a:rPr lang="en-US" sz="529">
                <a:solidFill>
                  <a:srgbClr val="000A59"/>
                </a:solidFill>
                <a:latin typeface="Inter"/>
                <a:ea typeface="Inter"/>
                <a:cs typeface="Inter"/>
                <a:sym typeface="Inter"/>
              </a:rPr>
              <a:t>Funded by the European Union. Views and opinions expressed are however those of the author(s) only and do not necessarily reflect those of the European Union or the European Research Executive Agency. Neither the European Union nor the granting authority can be held responsible for them.</a:t>
            </a:r>
            <a:endParaRPr/>
          </a:p>
        </p:txBody>
      </p:sp>
      <p:sp>
        <p:nvSpPr>
          <p:cNvPr id="154" name="Google Shape;154;p2"/>
          <p:cNvSpPr txBox="1"/>
          <p:nvPr/>
        </p:nvSpPr>
        <p:spPr>
          <a:xfrm>
            <a:off x="1521844" y="3641877"/>
            <a:ext cx="2284200" cy="184500"/>
          </a:xfrm>
          <a:prstGeom prst="rect">
            <a:avLst/>
          </a:prstGeom>
          <a:noFill/>
          <a:ln>
            <a:noFill/>
          </a:ln>
        </p:spPr>
        <p:txBody>
          <a:bodyPr spcFirstLastPara="1" wrap="square" lIns="0" tIns="0" rIns="0" bIns="0" anchor="t" anchorCtr="0">
            <a:spAutoFit/>
          </a:bodyPr>
          <a:lstStyle/>
          <a:p>
            <a:pPr marL="0" marR="0" lvl="0" indent="0" algn="ctr" rtl="0">
              <a:lnSpc>
                <a:spcPct val="139983"/>
              </a:lnSpc>
              <a:spcBef>
                <a:spcPts val="0"/>
              </a:spcBef>
              <a:spcAft>
                <a:spcPts val="0"/>
              </a:spcAft>
              <a:buNone/>
            </a:pPr>
            <a:r>
              <a:rPr lang="en-US" sz="1198" b="1">
                <a:solidFill>
                  <a:srgbClr val="F37476"/>
                </a:solidFill>
                <a:latin typeface="Inter"/>
                <a:ea typeface="Inter"/>
                <a:cs typeface="Inter"/>
                <a:sym typeface="Inter"/>
              </a:rPr>
              <a:t>Meet the STREAM IT Partners</a:t>
            </a:r>
            <a:endParaRPr/>
          </a:p>
        </p:txBody>
      </p:sp>
      <p:sp>
        <p:nvSpPr>
          <p:cNvPr id="155" name="Google Shape;155;p2"/>
          <p:cNvSpPr txBox="1"/>
          <p:nvPr/>
        </p:nvSpPr>
        <p:spPr>
          <a:xfrm>
            <a:off x="2348145" y="451068"/>
            <a:ext cx="1944354" cy="206242"/>
          </a:xfrm>
          <a:prstGeom prst="rect">
            <a:avLst/>
          </a:prstGeom>
          <a:noFill/>
          <a:ln>
            <a:noFill/>
          </a:ln>
        </p:spPr>
        <p:txBody>
          <a:bodyPr spcFirstLastPara="1" wrap="square" lIns="0" tIns="0" rIns="0" bIns="0" anchor="t" anchorCtr="0">
            <a:spAutoFit/>
          </a:bodyPr>
          <a:lstStyle/>
          <a:p>
            <a:pPr marL="0" marR="0" lvl="0" indent="0" algn="l" rtl="0">
              <a:lnSpc>
                <a:spcPct val="139983"/>
              </a:lnSpc>
              <a:spcBef>
                <a:spcPts val="0"/>
              </a:spcBef>
              <a:spcAft>
                <a:spcPts val="0"/>
              </a:spcAft>
              <a:buNone/>
            </a:pPr>
            <a:r>
              <a:rPr lang="en-US" sz="1198" b="1">
                <a:solidFill>
                  <a:srgbClr val="F37476"/>
                </a:solidFill>
                <a:latin typeface="Inter"/>
                <a:ea typeface="Inter"/>
                <a:cs typeface="Inter"/>
                <a:sym typeface="Inter"/>
              </a:rPr>
              <a:t>Project Activities</a:t>
            </a:r>
            <a:endParaRPr/>
          </a:p>
        </p:txBody>
      </p:sp>
      <p:sp>
        <p:nvSpPr>
          <p:cNvPr id="156" name="Google Shape;156;p2"/>
          <p:cNvSpPr txBox="1"/>
          <p:nvPr/>
        </p:nvSpPr>
        <p:spPr>
          <a:xfrm>
            <a:off x="2378875" y="781200"/>
            <a:ext cx="2616600" cy="1899000"/>
          </a:xfrm>
          <a:prstGeom prst="rect">
            <a:avLst/>
          </a:prstGeom>
          <a:noFill/>
          <a:ln>
            <a:noFill/>
          </a:ln>
        </p:spPr>
        <p:txBody>
          <a:bodyPr spcFirstLastPara="1" wrap="square" lIns="0" tIns="0" rIns="0" bIns="0" anchor="t" anchorCtr="0">
            <a:spAutoFit/>
          </a:bodyPr>
          <a:lstStyle/>
          <a:p>
            <a:pPr marL="0" marR="0" lvl="0" indent="0" algn="just" rtl="0">
              <a:lnSpc>
                <a:spcPct val="115000"/>
              </a:lnSpc>
              <a:spcBef>
                <a:spcPts val="0"/>
              </a:spcBef>
              <a:spcAft>
                <a:spcPts val="0"/>
              </a:spcAft>
              <a:buNone/>
            </a:pPr>
            <a:r>
              <a:rPr lang="en-US" sz="750" b="1">
                <a:solidFill>
                  <a:srgbClr val="000A59"/>
                </a:solidFill>
                <a:latin typeface="Inter"/>
                <a:ea typeface="Inter"/>
                <a:cs typeface="Inter"/>
                <a:sym typeface="Inter"/>
              </a:rPr>
              <a:t>ST(R)E(A)M IT is dedicated to enhancing STEM education, using innovative STEAM approaches and teaching methods to engage students of all ages.</a:t>
            </a:r>
            <a:endParaRPr/>
          </a:p>
          <a:p>
            <a:pPr marL="0" marR="0" lvl="0" indent="0" algn="just" rtl="0">
              <a:lnSpc>
                <a:spcPct val="110000"/>
              </a:lnSpc>
              <a:spcBef>
                <a:spcPts val="0"/>
              </a:spcBef>
              <a:spcAft>
                <a:spcPts val="0"/>
              </a:spcAft>
              <a:buNone/>
            </a:pPr>
            <a:endParaRPr sz="750" b="1">
              <a:solidFill>
                <a:srgbClr val="000A59"/>
              </a:solidFill>
              <a:latin typeface="Inter"/>
              <a:ea typeface="Inter"/>
              <a:cs typeface="Inter"/>
              <a:sym typeface="Inter"/>
            </a:endParaRPr>
          </a:p>
          <a:p>
            <a:pPr marL="0" marR="0" lvl="0" indent="0" algn="just" rtl="0">
              <a:lnSpc>
                <a:spcPct val="140000"/>
              </a:lnSpc>
              <a:spcBef>
                <a:spcPts val="0"/>
              </a:spcBef>
              <a:spcAft>
                <a:spcPts val="0"/>
              </a:spcAft>
              <a:buNone/>
            </a:pPr>
            <a:r>
              <a:rPr lang="en-US" sz="750">
                <a:solidFill>
                  <a:srgbClr val="000A59"/>
                </a:solidFill>
                <a:latin typeface="Inter"/>
                <a:ea typeface="Inter"/>
                <a:cs typeface="Inter"/>
                <a:sym typeface="Inter"/>
              </a:rPr>
              <a:t>These efforts aim to upskill educators, facilitate knowledge sharing, and build community support. Key initiatives include creating a virtual makerspace and establishing national hubs for STEM educators that are accessible to all interested parties.</a:t>
            </a:r>
            <a:endParaRPr/>
          </a:p>
          <a:p>
            <a:pPr marL="0" marR="0" lvl="0" indent="0" algn="just" rtl="0">
              <a:lnSpc>
                <a:spcPct val="110000"/>
              </a:lnSpc>
              <a:spcBef>
                <a:spcPts val="0"/>
              </a:spcBef>
              <a:spcAft>
                <a:spcPts val="0"/>
              </a:spcAft>
              <a:buNone/>
            </a:pPr>
            <a:endParaRPr sz="750">
              <a:solidFill>
                <a:srgbClr val="000A59"/>
              </a:solidFill>
              <a:latin typeface="Inter"/>
              <a:ea typeface="Inter"/>
              <a:cs typeface="Inter"/>
              <a:sym typeface="Inter"/>
            </a:endParaRPr>
          </a:p>
          <a:p>
            <a:pPr marL="0" marR="0" lvl="0" indent="0" algn="just" rtl="0">
              <a:lnSpc>
                <a:spcPct val="140000"/>
              </a:lnSpc>
              <a:spcBef>
                <a:spcPts val="0"/>
              </a:spcBef>
              <a:spcAft>
                <a:spcPts val="0"/>
              </a:spcAft>
              <a:buNone/>
            </a:pPr>
            <a:r>
              <a:rPr lang="en-US" sz="750">
                <a:solidFill>
                  <a:srgbClr val="000A59"/>
                </a:solidFill>
                <a:latin typeface="Inter"/>
                <a:ea typeface="Inter"/>
                <a:cs typeface="Inter"/>
                <a:sym typeface="Inter"/>
              </a:rPr>
              <a:t>A series of activities are planned to evaluate the effectiveness of the developed toolkits:</a:t>
            </a:r>
            <a:endParaRPr/>
          </a:p>
          <a:p>
            <a:pPr marL="0" marR="0" lvl="0" indent="0" algn="just" rtl="0">
              <a:lnSpc>
                <a:spcPct val="140000"/>
              </a:lnSpc>
              <a:spcBef>
                <a:spcPts val="0"/>
              </a:spcBef>
              <a:spcAft>
                <a:spcPts val="0"/>
              </a:spcAft>
              <a:buNone/>
            </a:pPr>
            <a:endParaRPr sz="750">
              <a:solidFill>
                <a:srgbClr val="000A59"/>
              </a:solidFill>
              <a:latin typeface="Inter"/>
              <a:ea typeface="Inter"/>
              <a:cs typeface="Inter"/>
              <a:sym typeface="Inter"/>
            </a:endParaRPr>
          </a:p>
        </p:txBody>
      </p:sp>
      <p:sp>
        <p:nvSpPr>
          <p:cNvPr id="157" name="Google Shape;157;p2"/>
          <p:cNvSpPr txBox="1"/>
          <p:nvPr/>
        </p:nvSpPr>
        <p:spPr>
          <a:xfrm>
            <a:off x="2378875" y="2613176"/>
            <a:ext cx="2616600" cy="865800"/>
          </a:xfrm>
          <a:prstGeom prst="rect">
            <a:avLst/>
          </a:prstGeom>
          <a:noFill/>
          <a:ln>
            <a:noFill/>
          </a:ln>
        </p:spPr>
        <p:txBody>
          <a:bodyPr spcFirstLastPara="1" wrap="square" lIns="0" tIns="0" rIns="0" bIns="0" anchor="t" anchorCtr="0">
            <a:spAutoFit/>
          </a:bodyPr>
          <a:lstStyle/>
          <a:p>
            <a:pPr marL="161925" marR="0" lvl="1" indent="-80963" algn="l" rtl="0">
              <a:lnSpc>
                <a:spcPct val="115000"/>
              </a:lnSpc>
              <a:spcBef>
                <a:spcPts val="0"/>
              </a:spcBef>
              <a:spcAft>
                <a:spcPts val="0"/>
              </a:spcAft>
              <a:buClr>
                <a:srgbClr val="000A59"/>
              </a:buClr>
              <a:buSzPts val="750"/>
              <a:buFont typeface="Arial"/>
              <a:buChar char="•"/>
            </a:pPr>
            <a:r>
              <a:rPr lang="en-US" sz="750" b="0" i="0" u="none" strike="noStrike" cap="none">
                <a:solidFill>
                  <a:srgbClr val="000A59"/>
                </a:solidFill>
                <a:latin typeface="Inter"/>
                <a:ea typeface="Inter"/>
                <a:cs typeface="Inter"/>
                <a:sym typeface="Inter"/>
              </a:rPr>
              <a:t>Workshop series oriented towards STEM education to support girls. </a:t>
            </a:r>
            <a:endParaRPr/>
          </a:p>
          <a:p>
            <a:pPr marL="161925" marR="0" lvl="1" indent="-80963" algn="l" rtl="0">
              <a:lnSpc>
                <a:spcPct val="140000"/>
              </a:lnSpc>
              <a:spcBef>
                <a:spcPts val="0"/>
              </a:spcBef>
              <a:spcAft>
                <a:spcPts val="0"/>
              </a:spcAft>
              <a:buClr>
                <a:srgbClr val="000A59"/>
              </a:buClr>
              <a:buSzPts val="750"/>
              <a:buFont typeface="Arial"/>
              <a:buChar char="•"/>
            </a:pPr>
            <a:r>
              <a:rPr lang="en-US" sz="750" b="0" i="0" u="none" strike="noStrike" cap="none">
                <a:solidFill>
                  <a:srgbClr val="000A59"/>
                </a:solidFill>
                <a:latin typeface="Inter"/>
                <a:ea typeface="Inter"/>
                <a:cs typeface="Inter"/>
                <a:sym typeface="Inter"/>
              </a:rPr>
              <a:t>Hands-on activities at science centres and museums.</a:t>
            </a:r>
            <a:endParaRPr/>
          </a:p>
          <a:p>
            <a:pPr marL="161925" marR="0" lvl="1" indent="-80963" algn="l" rtl="0">
              <a:lnSpc>
                <a:spcPct val="140000"/>
              </a:lnSpc>
              <a:spcBef>
                <a:spcPts val="0"/>
              </a:spcBef>
              <a:spcAft>
                <a:spcPts val="0"/>
              </a:spcAft>
              <a:buClr>
                <a:srgbClr val="000A59"/>
              </a:buClr>
              <a:buSzPts val="750"/>
              <a:buFont typeface="Arial"/>
              <a:buChar char="•"/>
            </a:pPr>
            <a:r>
              <a:rPr lang="en-US" sz="750" b="0" i="0" u="none" strike="noStrike" cap="none">
                <a:solidFill>
                  <a:srgbClr val="000A59"/>
                </a:solidFill>
                <a:latin typeface="Inter"/>
                <a:ea typeface="Inter"/>
                <a:cs typeface="Inter"/>
                <a:sym typeface="Inter"/>
              </a:rPr>
              <a:t>Mentoring Programme empowering young talents studying at HEIs.</a:t>
            </a:r>
            <a:endParaRPr/>
          </a:p>
          <a:p>
            <a:pPr marL="0" marR="0" lvl="0" indent="0" algn="l" rtl="0">
              <a:lnSpc>
                <a:spcPct val="140000"/>
              </a:lnSpc>
              <a:spcBef>
                <a:spcPts val="0"/>
              </a:spcBef>
              <a:spcAft>
                <a:spcPts val="0"/>
              </a:spcAft>
              <a:buNone/>
            </a:pPr>
            <a:endParaRPr sz="750">
              <a:solidFill>
                <a:srgbClr val="000A59"/>
              </a:solidFill>
              <a:latin typeface="Inter"/>
              <a:ea typeface="Inter"/>
              <a:cs typeface="Inter"/>
              <a:sym typeface="Inter"/>
            </a:endParaRPr>
          </a:p>
        </p:txBody>
      </p:sp>
      <p:pic>
        <p:nvPicPr>
          <p:cNvPr id="158" name="Google Shape;158;p2"/>
          <p:cNvPicPr preferRelativeResize="0"/>
          <p:nvPr/>
        </p:nvPicPr>
        <p:blipFill>
          <a:blip r:embed="rId28">
            <a:alphaModFix/>
          </a:blip>
          <a:stretch>
            <a:fillRect/>
          </a:stretch>
        </p:blipFill>
        <p:spPr>
          <a:xfrm>
            <a:off x="476533" y="5744369"/>
            <a:ext cx="682420" cy="152865"/>
          </a:xfrm>
          <a:prstGeom prst="rect">
            <a:avLst/>
          </a:prstGeom>
          <a:noFill/>
          <a:ln>
            <a:noFill/>
          </a:ln>
        </p:spPr>
      </p:pic>
      <p:pic>
        <p:nvPicPr>
          <p:cNvPr id="159" name="Google Shape;159;p2"/>
          <p:cNvPicPr preferRelativeResize="0"/>
          <p:nvPr/>
        </p:nvPicPr>
        <p:blipFill rotWithShape="1">
          <a:blip r:embed="rId29">
            <a:alphaModFix/>
          </a:blip>
          <a:srcRect t="16296"/>
          <a:stretch/>
        </p:blipFill>
        <p:spPr>
          <a:xfrm>
            <a:off x="1477983" y="5139057"/>
            <a:ext cx="580745" cy="324074"/>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440</Words>
  <Application>Microsoft Macintosh PowerPoint</Application>
  <PresentationFormat>Custom</PresentationFormat>
  <Paragraphs>26</Paragraphs>
  <Slides>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Inter</vt:lpstr>
      <vt:lpstr>Inter Light</vt:lpstr>
      <vt:lpstr>Calibri</vt:lpstr>
      <vt:lpstr>Inter ExtraLight</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Melissa Tang</cp:lastModifiedBy>
  <cp:revision>1</cp:revision>
  <dcterms:created xsi:type="dcterms:W3CDTF">2006-08-16T00:00:00Z</dcterms:created>
  <dcterms:modified xsi:type="dcterms:W3CDTF">2024-09-11T13:59:17Z</dcterms:modified>
</cp:coreProperties>
</file>