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embeddedFontLst>
    <p:embeddedFont>
      <p:font typeface="Inter" panose="02000503000000020004" pitchFamily="2" charset="0"/>
      <p:regular r:id="rId12"/>
      <p:bold r:id="rId13"/>
      <p:italic r:id="rId14"/>
      <p:boldItalic r:id="rId15"/>
    </p:embeddedFont>
    <p:embeddedFont>
      <p:font typeface="Inter Medium"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346">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hwhvj0dVwhUgWbVKPH7worWTyLr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8"/>
    <p:restoredTop sz="94721"/>
  </p:normalViewPr>
  <p:slideViewPr>
    <p:cSldViewPr snapToGrid="0">
      <p:cViewPr varScale="1">
        <p:scale>
          <a:sx n="112" d="100"/>
          <a:sy n="112" d="100"/>
        </p:scale>
        <p:origin x="600" y="216"/>
      </p:cViewPr>
      <p:guideLst>
        <p:guide orient="horz" pos="2160"/>
        <p:guide pos="3840"/>
        <p:guide orient="horz" pos="34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customschemas.google.com/relationships/presentationmetadata" Target="meta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hu-H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hu-HU"/>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f3f717be8f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f3f717be8f_0_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g2f3f717be8f_0_8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hu-HU"/>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0" name="Google Shape;1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f3f717be8f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g2f3f717be8f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hu-HU"/>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ímdia" type="title">
  <p:cSld name="TITLE">
    <p:spTree>
      <p:nvGrpSpPr>
        <p:cNvPr id="1" name="Shape 15"/>
        <p:cNvGrpSpPr/>
        <p:nvPr/>
      </p:nvGrpSpPr>
      <p:grpSpPr>
        <a:xfrm>
          <a:off x="0" y="0"/>
          <a:ext cx="0" cy="0"/>
          <a:chOff x="0" y="0"/>
          <a:chExt cx="0" cy="0"/>
        </a:xfrm>
      </p:grpSpPr>
      <p:sp>
        <p:nvSpPr>
          <p:cNvPr id="16" name="Google Shape;16;p1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ím és függőleges szöveg" type="vertTx">
  <p:cSld name="VERTICAL_TEX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üggőleges cím és szöveg" type="vertTitleAndTx">
  <p:cSld name="VERTICAL_TITLE_AND_VERTICAL_TEXT">
    <p:spTree>
      <p:nvGrpSpPr>
        <p:cNvPr id="1" name="Shape 78"/>
        <p:cNvGrpSpPr/>
        <p:nvPr/>
      </p:nvGrpSpPr>
      <p:grpSpPr>
        <a:xfrm>
          <a:off x="0" y="0"/>
          <a:ext cx="0" cy="0"/>
          <a:chOff x="0" y="0"/>
          <a:chExt cx="0" cy="0"/>
        </a:xfrm>
      </p:grpSpPr>
      <p:sp>
        <p:nvSpPr>
          <p:cNvPr id="79" name="Google Shape;79;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Üres" type="blank">
  <p:cSld name="BLANK">
    <p:spTree>
      <p:nvGrpSpPr>
        <p:cNvPr id="1" name="Shape 21"/>
        <p:cNvGrpSpPr/>
        <p:nvPr/>
      </p:nvGrpSpPr>
      <p:grpSpPr>
        <a:xfrm>
          <a:off x="0" y="0"/>
          <a:ext cx="0" cy="0"/>
          <a:chOff x="0" y="0"/>
          <a:chExt cx="0" cy="0"/>
        </a:xfrm>
      </p:grpSpPr>
      <p:sp>
        <p:nvSpPr>
          <p:cNvPr id="22" name="Google Shape;2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ím és tartalom" type="obj">
  <p:cSld name="OBJECT">
    <p:spTree>
      <p:nvGrpSpPr>
        <p:cNvPr id="1" name="Shape 25"/>
        <p:cNvGrpSpPr/>
        <p:nvPr/>
      </p:nvGrpSpPr>
      <p:grpSpPr>
        <a:xfrm>
          <a:off x="0" y="0"/>
          <a:ext cx="0" cy="0"/>
          <a:chOff x="0" y="0"/>
          <a:chExt cx="0" cy="0"/>
        </a:xfrm>
      </p:grpSpPr>
      <p:sp>
        <p:nvSpPr>
          <p:cNvPr id="26" name="Google Shape;2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zakaszfejléc" type="secHead">
  <p:cSld name="SECTION_HEADER">
    <p:spTree>
      <p:nvGrpSpPr>
        <p:cNvPr id="1" name="Shape 31"/>
        <p:cNvGrpSpPr/>
        <p:nvPr/>
      </p:nvGrpSpPr>
      <p:grpSpPr>
        <a:xfrm>
          <a:off x="0" y="0"/>
          <a:ext cx="0" cy="0"/>
          <a:chOff x="0" y="0"/>
          <a:chExt cx="0" cy="0"/>
        </a:xfrm>
      </p:grpSpPr>
      <p:sp>
        <p:nvSpPr>
          <p:cNvPr id="32" name="Google Shape;32;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 tartalomrész" type="twoObj">
  <p:cSld name="TWO_OBJECTS">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Összehasonlítás" type="twoTxTwoObj">
  <p:cSld name="TWO_OBJECTS_WITH_TEXT">
    <p:spTree>
      <p:nvGrpSpPr>
        <p:cNvPr id="1" name="Shape 44"/>
        <p:cNvGrpSpPr/>
        <p:nvPr/>
      </p:nvGrpSpPr>
      <p:grpSpPr>
        <a:xfrm>
          <a:off x="0" y="0"/>
          <a:ext cx="0" cy="0"/>
          <a:chOff x="0" y="0"/>
          <a:chExt cx="0" cy="0"/>
        </a:xfrm>
      </p:grpSpPr>
      <p:sp>
        <p:nvSpPr>
          <p:cNvPr id="45" name="Google Shape;45;p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sak cím" type="titleOnly">
  <p:cSld name="TITLE_ONLY">
    <p:spTree>
      <p:nvGrpSpPr>
        <p:cNvPr id="1" name="Shape 53"/>
        <p:cNvGrpSpPr/>
        <p:nvPr/>
      </p:nvGrpSpPr>
      <p:grpSpPr>
        <a:xfrm>
          <a:off x="0" y="0"/>
          <a:ext cx="0" cy="0"/>
          <a:chOff x="0" y="0"/>
          <a:chExt cx="0" cy="0"/>
        </a:xfrm>
      </p:grpSpPr>
      <p:sp>
        <p:nvSpPr>
          <p:cNvPr id="54" name="Google Shape;54;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rtalomrész képaláírással" type="objTx">
  <p:cSld name="OBJECT_WITH_CAPTION_TEXT">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ép képaláírással" type="picTx">
  <p:cSld name="PICTURE_WITH_CAPTION_TEXT">
    <p:spTree>
      <p:nvGrpSpPr>
        <p:cNvPr id="1" name="Shape 65"/>
        <p:cNvGrpSpPr/>
        <p:nvPr/>
      </p:nvGrpSpPr>
      <p:grpSpPr>
        <a:xfrm>
          <a:off x="0" y="0"/>
          <a:ext cx="0" cy="0"/>
          <a:chOff x="0" y="0"/>
          <a:chExt cx="0" cy="0"/>
        </a:xfrm>
      </p:grpSpPr>
      <p:sp>
        <p:nvSpPr>
          <p:cNvPr id="66" name="Google Shape;66;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8"/>
          <p:cNvSpPr>
            <a:spLocks noGrp="1"/>
          </p:cNvSpPr>
          <p:nvPr>
            <p:ph type="pic" idx="2"/>
          </p:nvPr>
        </p:nvSpPr>
        <p:spPr>
          <a:xfrm>
            <a:off x="5183188" y="987425"/>
            <a:ext cx="6172200" cy="4873625"/>
          </a:xfrm>
          <a:prstGeom prst="rect">
            <a:avLst/>
          </a:prstGeom>
          <a:noFill/>
          <a:ln>
            <a:noFill/>
          </a:ln>
        </p:spPr>
      </p:sp>
      <p:sp>
        <p:nvSpPr>
          <p:cNvPr id="68" name="Google Shape;68;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7.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6.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4.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
          <p:cNvPicPr preferRelativeResize="0"/>
          <p:nvPr/>
        </p:nvPicPr>
        <p:blipFill rotWithShape="1">
          <a:blip r:embed="rId3">
            <a:alphaModFix/>
          </a:blip>
          <a:srcRect l="14993" r="6890"/>
          <a:stretch/>
        </p:blipFill>
        <p:spPr>
          <a:xfrm rot="5400000">
            <a:off x="2667000" y="-2749065"/>
            <a:ext cx="6858000" cy="12356130"/>
          </a:xfrm>
          <a:prstGeom prst="rect">
            <a:avLst/>
          </a:prstGeom>
          <a:noFill/>
          <a:ln>
            <a:noFill/>
          </a:ln>
        </p:spPr>
      </p:pic>
      <p:pic>
        <p:nvPicPr>
          <p:cNvPr id="90" name="Google Shape;90;p1"/>
          <p:cNvPicPr preferRelativeResize="0"/>
          <p:nvPr/>
        </p:nvPicPr>
        <p:blipFill rotWithShape="1">
          <a:blip r:embed="rId4">
            <a:alphaModFix/>
          </a:blip>
          <a:srcRect/>
          <a:stretch/>
        </p:blipFill>
        <p:spPr>
          <a:xfrm>
            <a:off x="10089009" y="4609872"/>
            <a:ext cx="1641558" cy="1943605"/>
          </a:xfrm>
          <a:prstGeom prst="rect">
            <a:avLst/>
          </a:prstGeom>
          <a:noFill/>
          <a:ln>
            <a:noFill/>
          </a:ln>
        </p:spPr>
      </p:pic>
      <p:sp>
        <p:nvSpPr>
          <p:cNvPr id="91" name="Google Shape;91;p1"/>
          <p:cNvSpPr txBox="1"/>
          <p:nvPr/>
        </p:nvSpPr>
        <p:spPr>
          <a:xfrm>
            <a:off x="1809750" y="2127925"/>
            <a:ext cx="8572500" cy="17547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SzPts val="3600"/>
              <a:buFont typeface="Arial"/>
              <a:buNone/>
            </a:pPr>
            <a:r>
              <a:rPr lang="hu-HU" sz="3600" dirty="0">
                <a:solidFill>
                  <a:srgbClr val="000A59"/>
                </a:solidFill>
                <a:latin typeface="Inter Medium"/>
                <a:ea typeface="Inter Medium"/>
                <a:cs typeface="Inter Medium"/>
                <a:sym typeface="Inter Medium"/>
              </a:rPr>
              <a:t>STREAMING GIRLS AND WOMEN INTO </a:t>
            </a:r>
            <a:r>
              <a:rPr lang="hu-HU" sz="3600" b="1" dirty="0">
                <a:solidFill>
                  <a:srgbClr val="000A59"/>
                </a:solidFill>
                <a:latin typeface="Inter"/>
                <a:ea typeface="Inter"/>
                <a:cs typeface="Inter"/>
                <a:sym typeface="Inter"/>
              </a:rPr>
              <a:t>STEAM EDUCATION, INNOVATION AND RESEARCH</a:t>
            </a:r>
            <a:endParaRPr sz="3600" b="1" dirty="0">
              <a:solidFill>
                <a:srgbClr val="000A59"/>
              </a:solidFill>
              <a:latin typeface="Inter"/>
              <a:ea typeface="Inter"/>
              <a:cs typeface="Inter"/>
              <a:sym typeface="Inter"/>
            </a:endParaRPr>
          </a:p>
        </p:txBody>
      </p:sp>
      <p:sp>
        <p:nvSpPr>
          <p:cNvPr id="92" name="Google Shape;92;p1"/>
          <p:cNvSpPr txBox="1"/>
          <p:nvPr/>
        </p:nvSpPr>
        <p:spPr>
          <a:xfrm>
            <a:off x="3018967" y="4023579"/>
            <a:ext cx="6154200" cy="3849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SzPts val="1900"/>
              <a:buFont typeface="Arial"/>
              <a:buNone/>
            </a:pPr>
            <a:r>
              <a:rPr lang="hu-HU" sz="1900">
                <a:solidFill>
                  <a:srgbClr val="000A59"/>
                </a:solidFill>
                <a:latin typeface="Inter"/>
                <a:ea typeface="Inter"/>
                <a:cs typeface="Inter"/>
                <a:sym typeface="Inter"/>
              </a:rPr>
              <a:t>January 2024 - December 2026</a:t>
            </a:r>
            <a:endParaRPr sz="1900">
              <a:solidFill>
                <a:srgbClr val="000A59"/>
              </a:solidFill>
              <a:latin typeface="Inter"/>
              <a:ea typeface="Inter"/>
              <a:cs typeface="Inter"/>
              <a:sym typeface="Inter"/>
            </a:endParaRPr>
          </a:p>
        </p:txBody>
      </p:sp>
      <p:pic>
        <p:nvPicPr>
          <p:cNvPr id="93" name="Google Shape;93;p1"/>
          <p:cNvPicPr preferRelativeResize="0"/>
          <p:nvPr/>
        </p:nvPicPr>
        <p:blipFill rotWithShape="1">
          <a:blip r:embed="rId5">
            <a:alphaModFix/>
          </a:blip>
          <a:srcRect/>
          <a:stretch/>
        </p:blipFill>
        <p:spPr>
          <a:xfrm>
            <a:off x="670410" y="5924291"/>
            <a:ext cx="1898248" cy="421833"/>
          </a:xfrm>
          <a:prstGeom prst="rect">
            <a:avLst/>
          </a:prstGeom>
          <a:noFill/>
          <a:ln>
            <a:noFill/>
          </a:ln>
        </p:spPr>
      </p:pic>
      <p:sp>
        <p:nvSpPr>
          <p:cNvPr id="94" name="Google Shape;94;p1"/>
          <p:cNvSpPr txBox="1"/>
          <p:nvPr/>
        </p:nvSpPr>
        <p:spPr>
          <a:xfrm>
            <a:off x="2568658" y="5924291"/>
            <a:ext cx="4781400" cy="415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hu-HU" sz="700" b="0" i="0" u="none" strike="noStrike" cap="none">
                <a:solidFill>
                  <a:srgbClr val="000A59"/>
                </a:solidFill>
                <a:latin typeface="Inter"/>
                <a:ea typeface="Inter"/>
                <a:cs typeface="Inter"/>
                <a:sym typeface="Inter"/>
              </a:rPr>
              <a:t>Funded by the European Union. Views and opinions expressed are however those of the author(s) only and do not necessarily reflect those of the European Union or the European Research Executive Agency. Neither the European Union nor the European Research Executive Agency can be held responsible for them.</a:t>
            </a:r>
            <a:endParaRPr sz="700" b="0" i="0" u="none" strike="noStrike" cap="none">
              <a:solidFill>
                <a:srgbClr val="000A59"/>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4"/>
          <p:cNvPicPr preferRelativeResize="0"/>
          <p:nvPr/>
        </p:nvPicPr>
        <p:blipFill rotWithShape="1">
          <a:blip r:embed="rId3">
            <a:alphaModFix/>
          </a:blip>
          <a:srcRect/>
          <a:stretch/>
        </p:blipFill>
        <p:spPr>
          <a:xfrm>
            <a:off x="2787081" y="5471934"/>
            <a:ext cx="3302000" cy="2235200"/>
          </a:xfrm>
          <a:prstGeom prst="rect">
            <a:avLst/>
          </a:prstGeom>
          <a:noFill/>
          <a:ln>
            <a:noFill/>
          </a:ln>
        </p:spPr>
      </p:pic>
      <p:pic>
        <p:nvPicPr>
          <p:cNvPr id="100" name="Google Shape;100;p4"/>
          <p:cNvPicPr preferRelativeResize="0"/>
          <p:nvPr/>
        </p:nvPicPr>
        <p:blipFill rotWithShape="1">
          <a:blip r:embed="rId4">
            <a:alphaModFix/>
          </a:blip>
          <a:srcRect l="5524" t="-1680" r="38276" b="1680"/>
          <a:stretch/>
        </p:blipFill>
        <p:spPr>
          <a:xfrm>
            <a:off x="7075930" y="841157"/>
            <a:ext cx="4849091" cy="5751056"/>
          </a:xfrm>
          <a:prstGeom prst="rect">
            <a:avLst/>
          </a:prstGeom>
          <a:noFill/>
          <a:ln>
            <a:noFill/>
          </a:ln>
        </p:spPr>
      </p:pic>
      <p:sp>
        <p:nvSpPr>
          <p:cNvPr id="101" name="Google Shape;101;p4"/>
          <p:cNvSpPr txBox="1"/>
          <p:nvPr/>
        </p:nvSpPr>
        <p:spPr>
          <a:xfrm>
            <a:off x="696125" y="1901550"/>
            <a:ext cx="4970700" cy="24474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hu-HU" sz="1800">
                <a:solidFill>
                  <a:srgbClr val="000A59"/>
                </a:solidFill>
                <a:latin typeface="Inter"/>
                <a:ea typeface="Inter"/>
                <a:cs typeface="Inter"/>
                <a:sym typeface="Inter"/>
              </a:rPr>
              <a:t>ST(R)E(A)M IT aims to initiate change about the </a:t>
            </a:r>
            <a:r>
              <a:rPr lang="hu-HU" sz="1800" b="1">
                <a:solidFill>
                  <a:srgbClr val="000A59"/>
                </a:solidFill>
                <a:latin typeface="Inter"/>
                <a:ea typeface="Inter"/>
                <a:cs typeface="Inter"/>
                <a:sym typeface="Inter"/>
              </a:rPr>
              <a:t>persisting gender inequalities in STEM</a:t>
            </a:r>
            <a:r>
              <a:rPr lang="hu-HU" sz="1800">
                <a:solidFill>
                  <a:srgbClr val="000A59"/>
                </a:solidFill>
                <a:latin typeface="Inter"/>
                <a:ea typeface="Inter"/>
                <a:cs typeface="Inter"/>
                <a:sym typeface="Inter"/>
              </a:rPr>
              <a:t> education, research, and innovation to contribute to the implementation of the ‘</a:t>
            </a:r>
            <a:r>
              <a:rPr lang="hu-HU" sz="1800" b="1">
                <a:solidFill>
                  <a:srgbClr val="000A59"/>
                </a:solidFill>
                <a:latin typeface="Inter"/>
                <a:ea typeface="Inter"/>
                <a:cs typeface="Inter"/>
                <a:sym typeface="Inter"/>
              </a:rPr>
              <a:t>The European Manifesto for gender-inclusive STE(A)M education and careers</a:t>
            </a:r>
            <a:r>
              <a:rPr lang="hu-HU" sz="1800">
                <a:solidFill>
                  <a:srgbClr val="000A59"/>
                </a:solidFill>
                <a:latin typeface="Inter"/>
                <a:ea typeface="Inter"/>
                <a:cs typeface="Inter"/>
                <a:sym typeface="Inter"/>
              </a:rPr>
              <a:t>’.</a:t>
            </a:r>
            <a:endParaRPr sz="1800" i="0" u="none" strike="noStrike" cap="none">
              <a:solidFill>
                <a:srgbClr val="000A59"/>
              </a:solidFill>
              <a:latin typeface="Inter"/>
              <a:ea typeface="Inter"/>
              <a:cs typeface="Inter"/>
              <a:sym typeface="Inter"/>
            </a:endParaRPr>
          </a:p>
        </p:txBody>
      </p:sp>
      <p:sp>
        <p:nvSpPr>
          <p:cNvPr id="102" name="Google Shape;102;p4"/>
          <p:cNvSpPr txBox="1"/>
          <p:nvPr/>
        </p:nvSpPr>
        <p:spPr>
          <a:xfrm>
            <a:off x="696132" y="1383158"/>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hu-HU" sz="2200" b="1" i="0" u="none" strike="noStrike" cap="none">
                <a:solidFill>
                  <a:srgbClr val="FF7575"/>
                </a:solidFill>
                <a:latin typeface="Inter"/>
                <a:ea typeface="Inter"/>
                <a:cs typeface="Inter"/>
                <a:sym typeface="Inter"/>
              </a:rPr>
              <a:t>STREAM IT P</a:t>
            </a:r>
            <a:r>
              <a:rPr lang="hu-HU" sz="2200" b="1">
                <a:solidFill>
                  <a:srgbClr val="FF7575"/>
                </a:solidFill>
                <a:latin typeface="Inter"/>
                <a:ea typeface="Inter"/>
                <a:cs typeface="Inter"/>
                <a:sym typeface="Inter"/>
              </a:rPr>
              <a:t>ROJECT</a:t>
            </a:r>
            <a:r>
              <a:rPr lang="hu-HU" sz="2200" b="1" i="0" u="none" strike="noStrike" cap="none">
                <a:solidFill>
                  <a:srgbClr val="FF7575"/>
                </a:solidFill>
                <a:latin typeface="Inter"/>
                <a:ea typeface="Inter"/>
                <a:cs typeface="Inter"/>
                <a:sym typeface="Inter"/>
              </a:rPr>
              <a:t> -</a:t>
            </a:r>
            <a:endParaRPr sz="2200" b="0" i="0" u="none" strike="noStrike" cap="none">
              <a:solidFill>
                <a:srgbClr val="FF7575"/>
              </a:solidFill>
              <a:latin typeface="Calibri"/>
              <a:ea typeface="Calibri"/>
              <a:cs typeface="Calibri"/>
              <a:sym typeface="Calibri"/>
            </a:endParaRPr>
          </a:p>
        </p:txBody>
      </p:sp>
      <p:sp>
        <p:nvSpPr>
          <p:cNvPr id="103" name="Google Shape;103;p4"/>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 name="Google Shape;104;p4"/>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05" name="Google Shape;105;p4"/>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2f3f717be8f_0_81"/>
          <p:cNvSpPr/>
          <p:nvPr/>
        </p:nvSpPr>
        <p:spPr>
          <a:xfrm>
            <a:off x="0" y="0"/>
            <a:ext cx="12192000" cy="68580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2" name="Google Shape;112;g2f3f717be8f_0_81"/>
          <p:cNvPicPr preferRelativeResize="0"/>
          <p:nvPr/>
        </p:nvPicPr>
        <p:blipFill rotWithShape="1">
          <a:blip r:embed="rId3">
            <a:alphaModFix/>
          </a:blip>
          <a:srcRect/>
          <a:stretch/>
        </p:blipFill>
        <p:spPr>
          <a:xfrm>
            <a:off x="9552577" y="4841486"/>
            <a:ext cx="2948031" cy="2893440"/>
          </a:xfrm>
          <a:prstGeom prst="rect">
            <a:avLst/>
          </a:prstGeom>
          <a:noFill/>
          <a:ln>
            <a:noFill/>
          </a:ln>
        </p:spPr>
      </p:pic>
      <p:pic>
        <p:nvPicPr>
          <p:cNvPr id="113" name="Google Shape;113;g2f3f717be8f_0_81"/>
          <p:cNvPicPr preferRelativeResize="0"/>
          <p:nvPr/>
        </p:nvPicPr>
        <p:blipFill rotWithShape="1">
          <a:blip r:embed="rId4">
            <a:alphaModFix/>
          </a:blip>
          <a:srcRect/>
          <a:stretch/>
        </p:blipFill>
        <p:spPr>
          <a:xfrm>
            <a:off x="250553" y="5499725"/>
            <a:ext cx="3301999" cy="2235199"/>
          </a:xfrm>
          <a:prstGeom prst="rect">
            <a:avLst/>
          </a:prstGeom>
          <a:noFill/>
          <a:ln>
            <a:noFill/>
          </a:ln>
        </p:spPr>
      </p:pic>
      <p:sp>
        <p:nvSpPr>
          <p:cNvPr id="114" name="Google Shape;114;g2f3f717be8f_0_81"/>
          <p:cNvSpPr txBox="1"/>
          <p:nvPr/>
        </p:nvSpPr>
        <p:spPr>
          <a:xfrm>
            <a:off x="1081375" y="1935975"/>
            <a:ext cx="10415100" cy="1616100"/>
          </a:xfrm>
          <a:prstGeom prst="rect">
            <a:avLst/>
          </a:prstGeom>
          <a:noFill/>
          <a:ln>
            <a:noFill/>
          </a:ln>
        </p:spPr>
        <p:txBody>
          <a:bodyPr spcFirstLastPara="1" wrap="square" lIns="91425" tIns="45700" rIns="91425" bIns="45700" anchor="t" anchorCtr="0">
            <a:spAutoFit/>
          </a:bodyPr>
          <a:lstStyle/>
          <a:p>
            <a:pPr marL="0" lvl="0" indent="0" algn="l" rtl="0">
              <a:lnSpc>
                <a:spcPct val="150000"/>
              </a:lnSpc>
              <a:spcBef>
                <a:spcPts val="0"/>
              </a:spcBef>
              <a:spcAft>
                <a:spcPts val="0"/>
              </a:spcAft>
              <a:buClr>
                <a:schemeClr val="dk1"/>
              </a:buClr>
              <a:buSzPts val="1800"/>
              <a:buFont typeface="Arial"/>
              <a:buNone/>
            </a:pPr>
            <a:r>
              <a:rPr lang="hu-HU" sz="1800" b="1">
                <a:solidFill>
                  <a:schemeClr val="lt1"/>
                </a:solidFill>
                <a:latin typeface="Inter"/>
                <a:ea typeface="Inter"/>
                <a:cs typeface="Inter"/>
                <a:sym typeface="Inter"/>
              </a:rPr>
              <a:t>STEM (Science, Technology, Engineering and Mathematics) education focuses on technical and analytical skills. STEAM expands this framework to include the Arts, promoting creativity and innovation alongside traditional STEM subjects.</a:t>
            </a:r>
            <a:endParaRPr sz="1800" b="1">
              <a:solidFill>
                <a:schemeClr val="lt1"/>
              </a:solidFill>
              <a:latin typeface="Inter"/>
              <a:ea typeface="Inter"/>
              <a:cs typeface="Inter"/>
              <a:sym typeface="Inter"/>
            </a:endParaRPr>
          </a:p>
          <a:p>
            <a:pPr marL="0" lvl="0" indent="0" algn="l" rtl="0">
              <a:lnSpc>
                <a:spcPct val="150000"/>
              </a:lnSpc>
              <a:spcBef>
                <a:spcPts val="0"/>
              </a:spcBef>
              <a:spcAft>
                <a:spcPts val="0"/>
              </a:spcAft>
              <a:buClr>
                <a:schemeClr val="dk1"/>
              </a:buClr>
              <a:buSzPts val="1800"/>
              <a:buFont typeface="Arial"/>
              <a:buNone/>
            </a:pPr>
            <a:r>
              <a:rPr lang="hu-HU" sz="1800">
                <a:solidFill>
                  <a:schemeClr val="lt1"/>
                </a:solidFill>
                <a:latin typeface="Inter"/>
                <a:ea typeface="Inter"/>
                <a:cs typeface="Inter"/>
                <a:sym typeface="Inter"/>
              </a:rPr>
              <a:t>Key synergies between the two:</a:t>
            </a:r>
            <a:endParaRPr sz="1800">
              <a:solidFill>
                <a:schemeClr val="lt1"/>
              </a:solidFill>
              <a:latin typeface="Inter"/>
              <a:ea typeface="Inter"/>
              <a:cs typeface="Inter"/>
              <a:sym typeface="Inter"/>
            </a:endParaRPr>
          </a:p>
        </p:txBody>
      </p:sp>
      <p:sp>
        <p:nvSpPr>
          <p:cNvPr id="115" name="Google Shape;115;g2f3f717be8f_0_81"/>
          <p:cNvSpPr txBox="1"/>
          <p:nvPr/>
        </p:nvSpPr>
        <p:spPr>
          <a:xfrm>
            <a:off x="1081371" y="1362109"/>
            <a:ext cx="688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96428"/>
              </a:lnSpc>
              <a:spcBef>
                <a:spcPts val="0"/>
              </a:spcBef>
              <a:spcAft>
                <a:spcPts val="0"/>
              </a:spcAft>
              <a:buClr>
                <a:srgbClr val="000000"/>
              </a:buClr>
              <a:buSzPts val="2800"/>
              <a:buFont typeface="Arial"/>
              <a:buNone/>
            </a:pPr>
            <a:r>
              <a:rPr lang="hu-HU" sz="2800" b="1">
                <a:solidFill>
                  <a:srgbClr val="FF7575"/>
                </a:solidFill>
                <a:latin typeface="Inter"/>
                <a:ea typeface="Inter"/>
                <a:cs typeface="Inter"/>
                <a:sym typeface="Inter"/>
              </a:rPr>
              <a:t>STE(A)M EDUCATION</a:t>
            </a:r>
            <a:endParaRPr sz="1400" b="0" i="0" u="none" strike="noStrike" cap="none">
              <a:solidFill>
                <a:srgbClr val="000000"/>
              </a:solidFill>
              <a:latin typeface="Arial"/>
              <a:ea typeface="Arial"/>
              <a:cs typeface="Arial"/>
              <a:sym typeface="Arial"/>
            </a:endParaRPr>
          </a:p>
        </p:txBody>
      </p:sp>
      <p:sp>
        <p:nvSpPr>
          <p:cNvPr id="116" name="Google Shape;116;g2f3f717be8f_0_81"/>
          <p:cNvSpPr txBox="1"/>
          <p:nvPr/>
        </p:nvSpPr>
        <p:spPr>
          <a:xfrm>
            <a:off x="1219825" y="3692825"/>
            <a:ext cx="10048200" cy="1117500"/>
          </a:xfrm>
          <a:prstGeom prst="rect">
            <a:avLst/>
          </a:prstGeom>
          <a:noFill/>
          <a:ln>
            <a:noFill/>
          </a:ln>
        </p:spPr>
        <p:txBody>
          <a:bodyPr spcFirstLastPara="1" wrap="square" lIns="91425" tIns="45700" rIns="91425" bIns="45700" anchor="t" anchorCtr="0">
            <a:spAutoFit/>
          </a:bodyPr>
          <a:lstStyle/>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Creativity: </a:t>
            </a:r>
            <a:r>
              <a:rPr lang="hu-HU" sz="1800">
                <a:solidFill>
                  <a:schemeClr val="lt1"/>
                </a:solidFill>
                <a:latin typeface="Inter"/>
                <a:ea typeface="Inter"/>
                <a:cs typeface="Inter"/>
                <a:sym typeface="Inter"/>
              </a:rPr>
              <a:t>Arts enhance innovative problem-solving in STEM fields</a:t>
            </a:r>
            <a:endParaRPr sz="1800">
              <a:solidFill>
                <a:schemeClr val="lt1"/>
              </a:solidFill>
              <a:latin typeface="Inter"/>
              <a:ea typeface="Inter"/>
              <a:cs typeface="Inter"/>
              <a:sym typeface="Inter"/>
            </a:endParaRPr>
          </a:p>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Interdisciplinary Learning:</a:t>
            </a:r>
            <a:r>
              <a:rPr lang="hu-HU" sz="1800">
                <a:solidFill>
                  <a:schemeClr val="lt1"/>
                </a:solidFill>
                <a:latin typeface="Inter"/>
                <a:ea typeface="Inter"/>
                <a:cs typeface="Inter"/>
                <a:sym typeface="Inter"/>
              </a:rPr>
              <a:t> Combining arts and STEM fosters holistic understanding</a:t>
            </a:r>
            <a:endParaRPr sz="1800">
              <a:solidFill>
                <a:schemeClr val="lt1"/>
              </a:solidFill>
              <a:latin typeface="Inter"/>
              <a:ea typeface="Inter"/>
              <a:cs typeface="Inter"/>
              <a:sym typeface="Inter"/>
            </a:endParaRPr>
          </a:p>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Engagement: </a:t>
            </a:r>
            <a:r>
              <a:rPr lang="hu-HU" sz="1800">
                <a:solidFill>
                  <a:schemeClr val="lt1"/>
                </a:solidFill>
                <a:latin typeface="Inter"/>
                <a:ea typeface="Inter"/>
                <a:cs typeface="Inter"/>
                <a:sym typeface="Inter"/>
              </a:rPr>
              <a:t>Integrating arts makes STEM subjects more relatable and enjoyable </a:t>
            </a:r>
            <a:endParaRPr sz="2000">
              <a:solidFill>
                <a:schemeClr val="lt1"/>
              </a:solidFill>
              <a:latin typeface="Inter"/>
              <a:ea typeface="Inter"/>
              <a:cs typeface="Inter"/>
              <a:sym typeface="Inter"/>
            </a:endParaRPr>
          </a:p>
        </p:txBody>
      </p:sp>
      <p:pic>
        <p:nvPicPr>
          <p:cNvPr id="117" name="Google Shape;117;g2f3f717be8f_0_81"/>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p:nvPr/>
        </p:nvSpPr>
        <p:spPr>
          <a:xfrm>
            <a:off x="0" y="0"/>
            <a:ext cx="12191999" cy="68580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 name="Google Shape;123;p6"/>
          <p:cNvSpPr txBox="1"/>
          <p:nvPr/>
        </p:nvSpPr>
        <p:spPr>
          <a:xfrm>
            <a:off x="1081375" y="1631175"/>
            <a:ext cx="9932700" cy="785100"/>
          </a:xfrm>
          <a:prstGeom prst="rect">
            <a:avLst/>
          </a:prstGeom>
          <a:noFill/>
          <a:ln>
            <a:noFill/>
          </a:ln>
        </p:spPr>
        <p:txBody>
          <a:bodyPr spcFirstLastPara="1" wrap="square" lIns="91425" tIns="45700" rIns="91425" bIns="45700" anchor="t" anchorCtr="0">
            <a:spAutoFit/>
          </a:bodyPr>
          <a:lstStyle/>
          <a:p>
            <a:pPr marL="0" lvl="0" indent="0" algn="l" rtl="0">
              <a:lnSpc>
                <a:spcPct val="150000"/>
              </a:lnSpc>
              <a:spcBef>
                <a:spcPts val="0"/>
              </a:spcBef>
              <a:spcAft>
                <a:spcPts val="0"/>
              </a:spcAft>
              <a:buClr>
                <a:schemeClr val="dk1"/>
              </a:buClr>
              <a:buSzPts val="1800"/>
              <a:buFont typeface="Arial"/>
              <a:buNone/>
            </a:pPr>
            <a:r>
              <a:rPr lang="hu-HU" sz="1800" b="1">
                <a:solidFill>
                  <a:schemeClr val="lt1"/>
                </a:solidFill>
                <a:latin typeface="Inter"/>
                <a:ea typeface="Inter"/>
                <a:cs typeface="Inter"/>
                <a:sym typeface="Inter"/>
              </a:rPr>
              <a:t>STREAM IT aims to overcome the barriers and challenges faced by underrepresented groups in STEM by:</a:t>
            </a:r>
            <a:endParaRPr sz="1800">
              <a:solidFill>
                <a:schemeClr val="lt1"/>
              </a:solidFill>
              <a:latin typeface="Inter"/>
              <a:ea typeface="Inter"/>
              <a:cs typeface="Inter"/>
              <a:sym typeface="Inter"/>
            </a:endParaRPr>
          </a:p>
        </p:txBody>
      </p:sp>
      <p:pic>
        <p:nvPicPr>
          <p:cNvPr id="124" name="Google Shape;124;p6"/>
          <p:cNvPicPr preferRelativeResize="0"/>
          <p:nvPr/>
        </p:nvPicPr>
        <p:blipFill rotWithShape="1">
          <a:blip r:embed="rId3">
            <a:alphaModFix/>
          </a:blip>
          <a:srcRect/>
          <a:stretch/>
        </p:blipFill>
        <p:spPr>
          <a:xfrm>
            <a:off x="9552577" y="4841486"/>
            <a:ext cx="2948032" cy="2893439"/>
          </a:xfrm>
          <a:prstGeom prst="rect">
            <a:avLst/>
          </a:prstGeom>
          <a:noFill/>
          <a:ln>
            <a:noFill/>
          </a:ln>
        </p:spPr>
      </p:pic>
      <p:pic>
        <p:nvPicPr>
          <p:cNvPr id="125" name="Google Shape;125;p6"/>
          <p:cNvPicPr preferRelativeResize="0"/>
          <p:nvPr/>
        </p:nvPicPr>
        <p:blipFill rotWithShape="1">
          <a:blip r:embed="rId4">
            <a:alphaModFix/>
          </a:blip>
          <a:srcRect/>
          <a:stretch/>
        </p:blipFill>
        <p:spPr>
          <a:xfrm>
            <a:off x="250553" y="5499725"/>
            <a:ext cx="3302000" cy="2235200"/>
          </a:xfrm>
          <a:prstGeom prst="rect">
            <a:avLst/>
          </a:prstGeom>
          <a:noFill/>
          <a:ln>
            <a:noFill/>
          </a:ln>
        </p:spPr>
      </p:pic>
      <p:sp>
        <p:nvSpPr>
          <p:cNvPr id="126" name="Google Shape;126;p6"/>
          <p:cNvSpPr txBox="1"/>
          <p:nvPr/>
        </p:nvSpPr>
        <p:spPr>
          <a:xfrm>
            <a:off x="1219825" y="2627750"/>
            <a:ext cx="9499200" cy="24780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chemeClr val="lt1"/>
              </a:buClr>
              <a:buSzPts val="1800"/>
              <a:buFont typeface="Inter"/>
              <a:buChar char="●"/>
            </a:pPr>
            <a:r>
              <a:rPr lang="hu-HU" sz="1800">
                <a:solidFill>
                  <a:schemeClr val="lt1"/>
                </a:solidFill>
                <a:latin typeface="Inter"/>
                <a:ea typeface="Inter"/>
                <a:cs typeface="Inter"/>
                <a:sym typeface="Inter"/>
              </a:rPr>
              <a:t>Developing innovative, gender and diversity-inclusive tools to educate young people, particularly young girls, and prepare them for innovation-driven careers.</a:t>
            </a:r>
            <a:endParaRPr sz="1800">
              <a:solidFill>
                <a:schemeClr val="lt1"/>
              </a:solidFill>
              <a:latin typeface="Inter"/>
              <a:ea typeface="Inter"/>
              <a:cs typeface="Inter"/>
              <a:sym typeface="Inter"/>
            </a:endParaRPr>
          </a:p>
          <a:p>
            <a:pPr marL="457200" lvl="0" indent="-342900" algn="l" rtl="0">
              <a:lnSpc>
                <a:spcPct val="150000"/>
              </a:lnSpc>
              <a:spcBef>
                <a:spcPts val="0"/>
              </a:spcBef>
              <a:spcAft>
                <a:spcPts val="0"/>
              </a:spcAft>
              <a:buClr>
                <a:schemeClr val="lt1"/>
              </a:buClr>
              <a:buSzPts val="1800"/>
              <a:buFont typeface="Inter"/>
              <a:buChar char="●"/>
            </a:pPr>
            <a:r>
              <a:rPr lang="hu-HU" sz="1800">
                <a:solidFill>
                  <a:schemeClr val="lt1"/>
                </a:solidFill>
                <a:latin typeface="Inter"/>
                <a:ea typeface="Inter"/>
                <a:cs typeface="Inter"/>
                <a:sym typeface="Inter"/>
              </a:rPr>
              <a:t>Mobilising stakeholders from various sectors of STEM education and the R&amp;I ecosystem to create sustainable networks that provide ongoing support to STEM education providers.</a:t>
            </a:r>
            <a:endParaRPr sz="1800">
              <a:solidFill>
                <a:schemeClr val="lt1"/>
              </a:solidFill>
              <a:latin typeface="Inter"/>
              <a:ea typeface="Inter"/>
              <a:cs typeface="Inter"/>
              <a:sym typeface="Inter"/>
            </a:endParaRPr>
          </a:p>
          <a:p>
            <a:pPr marL="0" marR="0" lvl="0" indent="0" algn="l" rtl="0">
              <a:lnSpc>
                <a:spcPct val="135000"/>
              </a:lnSpc>
              <a:spcBef>
                <a:spcPts val="0"/>
              </a:spcBef>
              <a:spcAft>
                <a:spcPts val="0"/>
              </a:spcAft>
              <a:buClr>
                <a:srgbClr val="000000"/>
              </a:buClr>
              <a:buSzPts val="2000"/>
              <a:buFont typeface="Arial"/>
              <a:buNone/>
            </a:pPr>
            <a:endParaRPr sz="2000">
              <a:solidFill>
                <a:schemeClr val="lt1"/>
              </a:solidFill>
              <a:latin typeface="Inter"/>
              <a:ea typeface="Inter"/>
              <a:cs typeface="Inter"/>
              <a:sym typeface="Inter"/>
            </a:endParaRPr>
          </a:p>
        </p:txBody>
      </p:sp>
      <p:pic>
        <p:nvPicPr>
          <p:cNvPr id="127" name="Google Shape;127;p6"/>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7"/>
          <p:cNvSpPr/>
          <p:nvPr/>
        </p:nvSpPr>
        <p:spPr>
          <a:xfrm>
            <a:off x="0" y="-1"/>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3" name="Google Shape;133;p7"/>
          <p:cNvPicPr preferRelativeResize="0"/>
          <p:nvPr/>
        </p:nvPicPr>
        <p:blipFill rotWithShape="1">
          <a:blip r:embed="rId3">
            <a:alphaModFix/>
          </a:blip>
          <a:srcRect/>
          <a:stretch/>
        </p:blipFill>
        <p:spPr>
          <a:xfrm>
            <a:off x="9295124" y="5564151"/>
            <a:ext cx="2979076" cy="2923901"/>
          </a:xfrm>
          <a:prstGeom prst="rect">
            <a:avLst/>
          </a:prstGeom>
          <a:noFill/>
          <a:ln>
            <a:noFill/>
          </a:ln>
        </p:spPr>
      </p:pic>
      <p:pic>
        <p:nvPicPr>
          <p:cNvPr id="134" name="Google Shape;134;p7"/>
          <p:cNvPicPr preferRelativeResize="0"/>
          <p:nvPr/>
        </p:nvPicPr>
        <p:blipFill rotWithShape="1">
          <a:blip r:embed="rId4">
            <a:alphaModFix/>
          </a:blip>
          <a:srcRect/>
          <a:stretch/>
        </p:blipFill>
        <p:spPr>
          <a:xfrm>
            <a:off x="315132" y="5452314"/>
            <a:ext cx="3302000" cy="2235200"/>
          </a:xfrm>
          <a:prstGeom prst="rect">
            <a:avLst/>
          </a:prstGeom>
          <a:noFill/>
          <a:ln>
            <a:noFill/>
          </a:ln>
        </p:spPr>
      </p:pic>
      <p:sp>
        <p:nvSpPr>
          <p:cNvPr id="135" name="Google Shape;135;p7"/>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36" name="Google Shape;136;p7"/>
          <p:cNvPicPr preferRelativeResize="0"/>
          <p:nvPr/>
        </p:nvPicPr>
        <p:blipFill rotWithShape="1">
          <a:blip r:embed="rId5">
            <a:alphaModFix/>
          </a:blip>
          <a:srcRect/>
          <a:stretch/>
        </p:blipFill>
        <p:spPr>
          <a:xfrm>
            <a:off x="10189028" y="-107243"/>
            <a:ext cx="1969027" cy="781048"/>
          </a:xfrm>
          <a:prstGeom prst="rect">
            <a:avLst/>
          </a:prstGeom>
          <a:noFill/>
          <a:ln>
            <a:noFill/>
          </a:ln>
        </p:spPr>
      </p:pic>
      <p:sp>
        <p:nvSpPr>
          <p:cNvPr id="137" name="Google Shape;137;p7"/>
          <p:cNvSpPr txBox="1"/>
          <p:nvPr/>
        </p:nvSpPr>
        <p:spPr>
          <a:xfrm>
            <a:off x="740979" y="1405686"/>
            <a:ext cx="7498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35000"/>
              </a:lnSpc>
              <a:spcBef>
                <a:spcPts val="0"/>
              </a:spcBef>
              <a:spcAft>
                <a:spcPts val="0"/>
              </a:spcAft>
              <a:buClr>
                <a:srgbClr val="000000"/>
              </a:buClr>
              <a:buSzPts val="2000"/>
              <a:buFont typeface="Arial"/>
              <a:buNone/>
            </a:pPr>
            <a:r>
              <a:rPr lang="hu-HU" sz="2200" b="1">
                <a:solidFill>
                  <a:srgbClr val="FF7575"/>
                </a:solidFill>
                <a:latin typeface="Inter"/>
                <a:ea typeface="Inter"/>
                <a:cs typeface="Inter"/>
                <a:sym typeface="Inter"/>
              </a:rPr>
              <a:t>PROJECT OBJECTIVES -</a:t>
            </a:r>
            <a:endParaRPr sz="2200" b="1" i="0" u="none" strike="noStrike" cap="none">
              <a:solidFill>
                <a:srgbClr val="FF7575"/>
              </a:solidFill>
              <a:latin typeface="Calibri"/>
              <a:ea typeface="Calibri"/>
              <a:cs typeface="Calibri"/>
              <a:sym typeface="Calibri"/>
            </a:endParaRPr>
          </a:p>
        </p:txBody>
      </p:sp>
      <p:sp>
        <p:nvSpPr>
          <p:cNvPr id="138" name="Google Shape;138;p7"/>
          <p:cNvSpPr/>
          <p:nvPr/>
        </p:nvSpPr>
        <p:spPr>
          <a:xfrm>
            <a:off x="1023188" y="2233763"/>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9" name="Google Shape;139;p7"/>
          <p:cNvSpPr/>
          <p:nvPr/>
        </p:nvSpPr>
        <p:spPr>
          <a:xfrm>
            <a:off x="3822663" y="2203413"/>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0" name="Google Shape;140;p7"/>
          <p:cNvSpPr/>
          <p:nvPr/>
        </p:nvSpPr>
        <p:spPr>
          <a:xfrm>
            <a:off x="6622138" y="2220400"/>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7"/>
          <p:cNvSpPr/>
          <p:nvPr/>
        </p:nvSpPr>
        <p:spPr>
          <a:xfrm>
            <a:off x="9416963" y="2220400"/>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2" name="Google Shape;142;p7"/>
          <p:cNvSpPr txBox="1"/>
          <p:nvPr/>
        </p:nvSpPr>
        <p:spPr>
          <a:xfrm>
            <a:off x="539750" y="3887138"/>
            <a:ext cx="2497200" cy="9543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Empowering</a:t>
            </a:r>
            <a:r>
              <a:rPr lang="hu-HU">
                <a:solidFill>
                  <a:srgbClr val="8A8CC5"/>
                </a:solidFill>
              </a:rPr>
              <a:t> underrepresented groups in STEM, with a special focus on girls (aged 14-18)</a:t>
            </a:r>
            <a:endParaRPr/>
          </a:p>
        </p:txBody>
      </p:sp>
      <p:sp>
        <p:nvSpPr>
          <p:cNvPr id="143" name="Google Shape;143;p7"/>
          <p:cNvSpPr txBox="1"/>
          <p:nvPr/>
        </p:nvSpPr>
        <p:spPr>
          <a:xfrm>
            <a:off x="6118651" y="3887138"/>
            <a:ext cx="2497200" cy="13854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Piloting and fostering </a:t>
            </a:r>
            <a:r>
              <a:rPr lang="hu-HU">
                <a:solidFill>
                  <a:srgbClr val="8A8CC5"/>
                </a:solidFill>
              </a:rPr>
              <a:t>the integration of STEAM approaches in STEM education by synthesizing previous knowledge and networks</a:t>
            </a:r>
            <a:endParaRPr/>
          </a:p>
        </p:txBody>
      </p:sp>
      <p:sp>
        <p:nvSpPr>
          <p:cNvPr id="144" name="Google Shape;144;p7"/>
          <p:cNvSpPr txBox="1"/>
          <p:nvPr/>
        </p:nvSpPr>
        <p:spPr>
          <a:xfrm>
            <a:off x="3339216" y="3887150"/>
            <a:ext cx="2497200" cy="16008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Promoting gender-inclusive</a:t>
            </a:r>
            <a:r>
              <a:rPr lang="hu-HU">
                <a:solidFill>
                  <a:srgbClr val="8A8CC5"/>
                </a:solidFill>
              </a:rPr>
              <a:t> career paths and increasing the talent pipeline in STEM fields, along with enhancing the attractiveness of STEM careers</a:t>
            </a:r>
            <a:endParaRPr/>
          </a:p>
        </p:txBody>
      </p:sp>
      <p:sp>
        <p:nvSpPr>
          <p:cNvPr id="145" name="Google Shape;145;p7"/>
          <p:cNvSpPr txBox="1"/>
          <p:nvPr/>
        </p:nvSpPr>
        <p:spPr>
          <a:xfrm>
            <a:off x="8924843" y="3887138"/>
            <a:ext cx="2497200" cy="16008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Supporting STEM education</a:t>
            </a:r>
            <a:r>
              <a:rPr lang="hu-HU">
                <a:solidFill>
                  <a:srgbClr val="8A8CC5"/>
                </a:solidFill>
              </a:rPr>
              <a:t> providers by sharing knowledge and building capacity to eliminate gender-based barriers, including gender stereotypes in STEM education</a:t>
            </a:r>
            <a:endParaRPr/>
          </a:p>
        </p:txBody>
      </p:sp>
      <p:pic>
        <p:nvPicPr>
          <p:cNvPr id="146" name="Google Shape;146;p7"/>
          <p:cNvPicPr preferRelativeResize="0"/>
          <p:nvPr/>
        </p:nvPicPr>
        <p:blipFill>
          <a:blip r:embed="rId6">
            <a:alphaModFix/>
          </a:blip>
          <a:stretch>
            <a:fillRect/>
          </a:stretch>
        </p:blipFill>
        <p:spPr>
          <a:xfrm>
            <a:off x="1099400" y="2317250"/>
            <a:ext cx="1385400" cy="1385400"/>
          </a:xfrm>
          <a:prstGeom prst="rect">
            <a:avLst/>
          </a:prstGeom>
          <a:noFill/>
          <a:ln>
            <a:noFill/>
          </a:ln>
        </p:spPr>
      </p:pic>
      <p:pic>
        <p:nvPicPr>
          <p:cNvPr id="147" name="Google Shape;147;p7"/>
          <p:cNvPicPr preferRelativeResize="0"/>
          <p:nvPr/>
        </p:nvPicPr>
        <p:blipFill>
          <a:blip r:embed="rId7">
            <a:alphaModFix/>
          </a:blip>
          <a:stretch>
            <a:fillRect/>
          </a:stretch>
        </p:blipFill>
        <p:spPr>
          <a:xfrm>
            <a:off x="3987525" y="2385250"/>
            <a:ext cx="1200599" cy="1200599"/>
          </a:xfrm>
          <a:prstGeom prst="rect">
            <a:avLst/>
          </a:prstGeom>
          <a:noFill/>
          <a:ln>
            <a:noFill/>
          </a:ln>
        </p:spPr>
      </p:pic>
      <p:pic>
        <p:nvPicPr>
          <p:cNvPr id="148" name="Google Shape;148;p7"/>
          <p:cNvPicPr preferRelativeResize="0"/>
          <p:nvPr/>
        </p:nvPicPr>
        <p:blipFill>
          <a:blip r:embed="rId8">
            <a:alphaModFix/>
          </a:blip>
          <a:stretch>
            <a:fillRect/>
          </a:stretch>
        </p:blipFill>
        <p:spPr>
          <a:xfrm>
            <a:off x="6766939" y="2361389"/>
            <a:ext cx="1200599" cy="1200599"/>
          </a:xfrm>
          <a:prstGeom prst="rect">
            <a:avLst/>
          </a:prstGeom>
          <a:noFill/>
          <a:ln>
            <a:noFill/>
          </a:ln>
        </p:spPr>
      </p:pic>
      <p:pic>
        <p:nvPicPr>
          <p:cNvPr id="149" name="Google Shape;149;p7"/>
          <p:cNvPicPr preferRelativeResize="0"/>
          <p:nvPr/>
        </p:nvPicPr>
        <p:blipFill>
          <a:blip r:embed="rId9">
            <a:alphaModFix/>
          </a:blip>
          <a:stretch>
            <a:fillRect/>
          </a:stretch>
        </p:blipFill>
        <p:spPr>
          <a:xfrm>
            <a:off x="9523725" y="2342050"/>
            <a:ext cx="1299451" cy="12994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f3f717be8f_0_13"/>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5" name="Google Shape;155;g2f3f717be8f_0_13"/>
          <p:cNvPicPr preferRelativeResize="0"/>
          <p:nvPr/>
        </p:nvPicPr>
        <p:blipFill rotWithShape="1">
          <a:blip r:embed="rId3">
            <a:alphaModFix/>
          </a:blip>
          <a:srcRect/>
          <a:stretch/>
        </p:blipFill>
        <p:spPr>
          <a:xfrm>
            <a:off x="9404845" y="6073501"/>
            <a:ext cx="2881053" cy="2827699"/>
          </a:xfrm>
          <a:prstGeom prst="rect">
            <a:avLst/>
          </a:prstGeom>
          <a:noFill/>
          <a:ln>
            <a:noFill/>
          </a:ln>
        </p:spPr>
      </p:pic>
      <p:pic>
        <p:nvPicPr>
          <p:cNvPr id="156" name="Google Shape;156;g2f3f717be8f_0_13"/>
          <p:cNvPicPr preferRelativeResize="0"/>
          <p:nvPr/>
        </p:nvPicPr>
        <p:blipFill rotWithShape="1">
          <a:blip r:embed="rId4">
            <a:alphaModFix/>
          </a:blip>
          <a:srcRect/>
          <a:stretch/>
        </p:blipFill>
        <p:spPr>
          <a:xfrm>
            <a:off x="315132" y="5927039"/>
            <a:ext cx="3301999" cy="2235199"/>
          </a:xfrm>
          <a:prstGeom prst="rect">
            <a:avLst/>
          </a:prstGeom>
          <a:noFill/>
          <a:ln>
            <a:noFill/>
          </a:ln>
        </p:spPr>
      </p:pic>
      <p:sp>
        <p:nvSpPr>
          <p:cNvPr id="157" name="Google Shape;157;g2f3f717be8f_0_13"/>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58" name="Google Shape;158;g2f3f717be8f_0_13"/>
          <p:cNvPicPr preferRelativeResize="0"/>
          <p:nvPr/>
        </p:nvPicPr>
        <p:blipFill rotWithShape="1">
          <a:blip r:embed="rId5">
            <a:alphaModFix/>
          </a:blip>
          <a:srcRect/>
          <a:stretch/>
        </p:blipFill>
        <p:spPr>
          <a:xfrm>
            <a:off x="10189028" y="-107243"/>
            <a:ext cx="1969027" cy="781047"/>
          </a:xfrm>
          <a:prstGeom prst="rect">
            <a:avLst/>
          </a:prstGeom>
          <a:noFill/>
          <a:ln>
            <a:noFill/>
          </a:ln>
        </p:spPr>
      </p:pic>
      <p:sp>
        <p:nvSpPr>
          <p:cNvPr id="159" name="Google Shape;159;g2f3f717be8f_0_13"/>
          <p:cNvSpPr txBox="1"/>
          <p:nvPr/>
        </p:nvSpPr>
        <p:spPr>
          <a:xfrm>
            <a:off x="664773" y="1939075"/>
            <a:ext cx="107424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hu-HU" sz="1800">
                <a:solidFill>
                  <a:srgbClr val="000A59"/>
                </a:solidFill>
                <a:latin typeface="Inter"/>
                <a:ea typeface="Inter"/>
                <a:cs typeface="Inter"/>
                <a:sym typeface="Inter"/>
              </a:rPr>
              <a:t>STREAM IT brings together an impressive consortium of </a:t>
            </a:r>
            <a:r>
              <a:rPr lang="hu-HU" sz="1800" b="1">
                <a:solidFill>
                  <a:schemeClr val="dk1"/>
                </a:solidFill>
                <a:latin typeface="Inter"/>
                <a:ea typeface="Inter"/>
                <a:cs typeface="Inter"/>
                <a:sym typeface="Inter"/>
              </a:rPr>
              <a:t>21 </a:t>
            </a:r>
            <a:r>
              <a:rPr lang="hu-HU" sz="1800" b="1">
                <a:solidFill>
                  <a:srgbClr val="000A59"/>
                </a:solidFill>
                <a:latin typeface="Inter"/>
                <a:ea typeface="Inter"/>
                <a:cs typeface="Inter"/>
                <a:sym typeface="Inter"/>
              </a:rPr>
              <a:t>partners from 20 different countries.</a:t>
            </a:r>
            <a:endParaRPr sz="1800" b="1" i="0" u="none" strike="noStrike" cap="none">
              <a:solidFill>
                <a:srgbClr val="000A59"/>
              </a:solidFill>
              <a:latin typeface="Calibri"/>
              <a:ea typeface="Calibri"/>
              <a:cs typeface="Calibri"/>
              <a:sym typeface="Calibri"/>
            </a:endParaRPr>
          </a:p>
        </p:txBody>
      </p:sp>
      <p:pic>
        <p:nvPicPr>
          <p:cNvPr id="160" name="Google Shape;160;g2f3f717be8f_0_13"/>
          <p:cNvPicPr preferRelativeResize="0"/>
          <p:nvPr/>
        </p:nvPicPr>
        <p:blipFill>
          <a:blip r:embed="rId6">
            <a:alphaModFix/>
          </a:blip>
          <a:stretch>
            <a:fillRect/>
          </a:stretch>
        </p:blipFill>
        <p:spPr>
          <a:xfrm>
            <a:off x="2390391" y="5192187"/>
            <a:ext cx="1415329" cy="317016"/>
          </a:xfrm>
          <a:prstGeom prst="rect">
            <a:avLst/>
          </a:prstGeom>
          <a:noFill/>
          <a:ln>
            <a:noFill/>
          </a:ln>
        </p:spPr>
      </p:pic>
      <p:pic>
        <p:nvPicPr>
          <p:cNvPr id="162" name="Google Shape;162;g2f3f717be8f_0_13"/>
          <p:cNvPicPr preferRelativeResize="0"/>
          <p:nvPr/>
        </p:nvPicPr>
        <p:blipFill>
          <a:blip r:embed="rId7">
            <a:alphaModFix/>
          </a:blip>
          <a:stretch>
            <a:fillRect/>
          </a:stretch>
        </p:blipFill>
        <p:spPr>
          <a:xfrm>
            <a:off x="795049" y="2801231"/>
            <a:ext cx="1050672" cy="944435"/>
          </a:xfrm>
          <a:prstGeom prst="rect">
            <a:avLst/>
          </a:prstGeom>
          <a:noFill/>
          <a:ln>
            <a:noFill/>
          </a:ln>
        </p:spPr>
      </p:pic>
      <p:pic>
        <p:nvPicPr>
          <p:cNvPr id="163" name="Google Shape;163;g2f3f717be8f_0_13"/>
          <p:cNvPicPr preferRelativeResize="0"/>
          <p:nvPr/>
        </p:nvPicPr>
        <p:blipFill>
          <a:blip r:embed="rId8">
            <a:alphaModFix/>
          </a:blip>
          <a:stretch>
            <a:fillRect/>
          </a:stretch>
        </p:blipFill>
        <p:spPr>
          <a:xfrm>
            <a:off x="941855" y="5116186"/>
            <a:ext cx="1103725" cy="450422"/>
          </a:xfrm>
          <a:prstGeom prst="rect">
            <a:avLst/>
          </a:prstGeom>
          <a:noFill/>
          <a:ln>
            <a:noFill/>
          </a:ln>
        </p:spPr>
      </p:pic>
      <p:pic>
        <p:nvPicPr>
          <p:cNvPr id="164" name="Google Shape;164;g2f3f717be8f_0_13"/>
          <p:cNvPicPr preferRelativeResize="0"/>
          <p:nvPr/>
        </p:nvPicPr>
        <p:blipFill>
          <a:blip r:embed="rId9">
            <a:alphaModFix/>
          </a:blip>
          <a:stretch>
            <a:fillRect/>
          </a:stretch>
        </p:blipFill>
        <p:spPr>
          <a:xfrm>
            <a:off x="740956" y="3903872"/>
            <a:ext cx="2110278" cy="802696"/>
          </a:xfrm>
          <a:prstGeom prst="rect">
            <a:avLst/>
          </a:prstGeom>
          <a:noFill/>
          <a:ln>
            <a:noFill/>
          </a:ln>
        </p:spPr>
      </p:pic>
      <p:pic>
        <p:nvPicPr>
          <p:cNvPr id="165" name="Google Shape;165;g2f3f717be8f_0_13"/>
          <p:cNvPicPr preferRelativeResize="0"/>
          <p:nvPr/>
        </p:nvPicPr>
        <p:blipFill>
          <a:blip r:embed="rId10">
            <a:alphaModFix/>
          </a:blip>
          <a:stretch>
            <a:fillRect/>
          </a:stretch>
        </p:blipFill>
        <p:spPr>
          <a:xfrm>
            <a:off x="5259815" y="3157673"/>
            <a:ext cx="1338415" cy="293502"/>
          </a:xfrm>
          <a:prstGeom prst="rect">
            <a:avLst/>
          </a:prstGeom>
          <a:noFill/>
          <a:ln>
            <a:noFill/>
          </a:ln>
        </p:spPr>
      </p:pic>
      <p:pic>
        <p:nvPicPr>
          <p:cNvPr id="166" name="Google Shape;166;g2f3f717be8f_0_13"/>
          <p:cNvPicPr preferRelativeResize="0"/>
          <p:nvPr/>
        </p:nvPicPr>
        <p:blipFill>
          <a:blip r:embed="rId11">
            <a:alphaModFix/>
          </a:blip>
          <a:stretch>
            <a:fillRect/>
          </a:stretch>
        </p:blipFill>
        <p:spPr>
          <a:xfrm>
            <a:off x="4113745" y="5141322"/>
            <a:ext cx="1369175" cy="450422"/>
          </a:xfrm>
          <a:prstGeom prst="rect">
            <a:avLst/>
          </a:prstGeom>
          <a:noFill/>
          <a:ln>
            <a:noFill/>
          </a:ln>
        </p:spPr>
      </p:pic>
      <p:pic>
        <p:nvPicPr>
          <p:cNvPr id="167" name="Google Shape;167;g2f3f717be8f_0_13"/>
          <p:cNvPicPr preferRelativeResize="0"/>
          <p:nvPr/>
        </p:nvPicPr>
        <p:blipFill rotWithShape="1">
          <a:blip r:embed="rId12">
            <a:alphaModFix/>
          </a:blip>
          <a:srcRect t="11043" b="16492"/>
          <a:stretch/>
        </p:blipFill>
        <p:spPr>
          <a:xfrm>
            <a:off x="3015957" y="2913077"/>
            <a:ext cx="2093253" cy="752482"/>
          </a:xfrm>
          <a:prstGeom prst="rect">
            <a:avLst/>
          </a:prstGeom>
          <a:noFill/>
          <a:ln>
            <a:noFill/>
          </a:ln>
        </p:spPr>
      </p:pic>
      <p:pic>
        <p:nvPicPr>
          <p:cNvPr id="168" name="Google Shape;168;g2f3f717be8f_0_13"/>
          <p:cNvPicPr preferRelativeResize="0"/>
          <p:nvPr/>
        </p:nvPicPr>
        <p:blipFill>
          <a:blip r:embed="rId13">
            <a:alphaModFix/>
          </a:blip>
          <a:stretch>
            <a:fillRect/>
          </a:stretch>
        </p:blipFill>
        <p:spPr>
          <a:xfrm>
            <a:off x="7275317" y="4860933"/>
            <a:ext cx="947573" cy="752784"/>
          </a:xfrm>
          <a:prstGeom prst="rect">
            <a:avLst/>
          </a:prstGeom>
          <a:noFill/>
          <a:ln>
            <a:noFill/>
          </a:ln>
        </p:spPr>
      </p:pic>
      <p:pic>
        <p:nvPicPr>
          <p:cNvPr id="169" name="Google Shape;169;g2f3f717be8f_0_13"/>
          <p:cNvPicPr preferRelativeResize="0"/>
          <p:nvPr/>
        </p:nvPicPr>
        <p:blipFill>
          <a:blip r:embed="rId14">
            <a:alphaModFix/>
          </a:blip>
          <a:stretch>
            <a:fillRect/>
          </a:stretch>
        </p:blipFill>
        <p:spPr>
          <a:xfrm>
            <a:off x="8696378" y="3019081"/>
            <a:ext cx="1384206" cy="493416"/>
          </a:xfrm>
          <a:prstGeom prst="rect">
            <a:avLst/>
          </a:prstGeom>
          <a:noFill/>
          <a:ln>
            <a:noFill/>
          </a:ln>
        </p:spPr>
      </p:pic>
      <p:pic>
        <p:nvPicPr>
          <p:cNvPr id="170" name="Google Shape;170;g2f3f717be8f_0_13"/>
          <p:cNvPicPr preferRelativeResize="0"/>
          <p:nvPr/>
        </p:nvPicPr>
        <p:blipFill>
          <a:blip r:embed="rId15">
            <a:alphaModFix/>
          </a:blip>
          <a:stretch>
            <a:fillRect/>
          </a:stretch>
        </p:blipFill>
        <p:spPr>
          <a:xfrm>
            <a:off x="9545200" y="3959770"/>
            <a:ext cx="1558846" cy="590292"/>
          </a:xfrm>
          <a:prstGeom prst="rect">
            <a:avLst/>
          </a:prstGeom>
          <a:noFill/>
          <a:ln>
            <a:noFill/>
          </a:ln>
        </p:spPr>
      </p:pic>
      <p:pic>
        <p:nvPicPr>
          <p:cNvPr id="171" name="Google Shape;171;g2f3f717be8f_0_13"/>
          <p:cNvPicPr preferRelativeResize="0"/>
          <p:nvPr/>
        </p:nvPicPr>
        <p:blipFill>
          <a:blip r:embed="rId16">
            <a:alphaModFix/>
          </a:blip>
          <a:stretch>
            <a:fillRect/>
          </a:stretch>
        </p:blipFill>
        <p:spPr>
          <a:xfrm>
            <a:off x="3034727" y="4049049"/>
            <a:ext cx="755654" cy="533202"/>
          </a:xfrm>
          <a:prstGeom prst="rect">
            <a:avLst/>
          </a:prstGeom>
          <a:noFill/>
          <a:ln>
            <a:noFill/>
          </a:ln>
        </p:spPr>
      </p:pic>
      <p:pic>
        <p:nvPicPr>
          <p:cNvPr id="173" name="Google Shape;173;g2f3f717be8f_0_13"/>
          <p:cNvPicPr preferRelativeResize="0"/>
          <p:nvPr/>
        </p:nvPicPr>
        <p:blipFill>
          <a:blip r:embed="rId17">
            <a:alphaModFix/>
          </a:blip>
          <a:stretch>
            <a:fillRect/>
          </a:stretch>
        </p:blipFill>
        <p:spPr>
          <a:xfrm>
            <a:off x="9911196" y="4787136"/>
            <a:ext cx="1402770" cy="966915"/>
          </a:xfrm>
          <a:prstGeom prst="rect">
            <a:avLst/>
          </a:prstGeom>
          <a:noFill/>
          <a:ln>
            <a:noFill/>
          </a:ln>
        </p:spPr>
      </p:pic>
      <p:pic>
        <p:nvPicPr>
          <p:cNvPr id="174" name="Google Shape;174;g2f3f717be8f_0_13"/>
          <p:cNvPicPr preferRelativeResize="0"/>
          <p:nvPr/>
        </p:nvPicPr>
        <p:blipFill rotWithShape="1">
          <a:blip r:embed="rId18">
            <a:alphaModFix/>
          </a:blip>
          <a:srcRect t="15590"/>
          <a:stretch/>
        </p:blipFill>
        <p:spPr>
          <a:xfrm>
            <a:off x="8275664" y="4081729"/>
            <a:ext cx="876850" cy="493467"/>
          </a:xfrm>
          <a:prstGeom prst="rect">
            <a:avLst/>
          </a:prstGeom>
          <a:noFill/>
          <a:ln>
            <a:noFill/>
          </a:ln>
        </p:spPr>
      </p:pic>
      <p:pic>
        <p:nvPicPr>
          <p:cNvPr id="175" name="Google Shape;175;g2f3f717be8f_0_13"/>
          <p:cNvPicPr preferRelativeResize="0"/>
          <p:nvPr/>
        </p:nvPicPr>
        <p:blipFill>
          <a:blip r:embed="rId19">
            <a:alphaModFix/>
          </a:blip>
          <a:stretch>
            <a:fillRect/>
          </a:stretch>
        </p:blipFill>
        <p:spPr>
          <a:xfrm>
            <a:off x="5206137" y="4074673"/>
            <a:ext cx="1103726" cy="507578"/>
          </a:xfrm>
          <a:prstGeom prst="rect">
            <a:avLst/>
          </a:prstGeom>
          <a:noFill/>
          <a:ln>
            <a:noFill/>
          </a:ln>
        </p:spPr>
      </p:pic>
      <p:pic>
        <p:nvPicPr>
          <p:cNvPr id="176" name="Google Shape;176;g2f3f717be8f_0_13"/>
          <p:cNvPicPr preferRelativeResize="0"/>
          <p:nvPr/>
        </p:nvPicPr>
        <p:blipFill>
          <a:blip r:embed="rId20">
            <a:alphaModFix/>
          </a:blip>
          <a:stretch>
            <a:fillRect/>
          </a:stretch>
        </p:blipFill>
        <p:spPr>
          <a:xfrm>
            <a:off x="6632486" y="3862280"/>
            <a:ext cx="1338423" cy="892033"/>
          </a:xfrm>
          <a:prstGeom prst="rect">
            <a:avLst/>
          </a:prstGeom>
          <a:noFill/>
          <a:ln>
            <a:noFill/>
          </a:ln>
        </p:spPr>
      </p:pic>
      <p:pic>
        <p:nvPicPr>
          <p:cNvPr id="177" name="Google Shape;177;g2f3f717be8f_0_13"/>
          <p:cNvPicPr preferRelativeResize="0"/>
          <p:nvPr/>
        </p:nvPicPr>
        <p:blipFill rotWithShape="1">
          <a:blip r:embed="rId21">
            <a:alphaModFix/>
          </a:blip>
          <a:srcRect/>
          <a:stretch/>
        </p:blipFill>
        <p:spPr>
          <a:xfrm>
            <a:off x="4234461" y="3845758"/>
            <a:ext cx="531002" cy="834681"/>
          </a:xfrm>
          <a:prstGeom prst="rect">
            <a:avLst/>
          </a:prstGeom>
          <a:noFill/>
          <a:ln>
            <a:noFill/>
          </a:ln>
        </p:spPr>
      </p:pic>
      <p:pic>
        <p:nvPicPr>
          <p:cNvPr id="178" name="Google Shape;178;g2f3f717be8f_0_13"/>
          <p:cNvPicPr preferRelativeResize="0"/>
          <p:nvPr/>
        </p:nvPicPr>
        <p:blipFill rotWithShape="1">
          <a:blip r:embed="rId22">
            <a:alphaModFix/>
          </a:blip>
          <a:srcRect t="-4606" r="21482" b="39174"/>
          <a:stretch/>
        </p:blipFill>
        <p:spPr>
          <a:xfrm>
            <a:off x="5710437" y="4952188"/>
            <a:ext cx="1338423" cy="699803"/>
          </a:xfrm>
          <a:prstGeom prst="rect">
            <a:avLst/>
          </a:prstGeom>
          <a:noFill/>
          <a:ln>
            <a:noFill/>
          </a:ln>
        </p:spPr>
      </p:pic>
      <p:pic>
        <p:nvPicPr>
          <p:cNvPr id="179" name="Google Shape;179;g2f3f717be8f_0_13"/>
          <p:cNvPicPr preferRelativeResize="0"/>
          <p:nvPr/>
        </p:nvPicPr>
        <p:blipFill>
          <a:blip r:embed="rId23">
            <a:alphaModFix/>
          </a:blip>
          <a:stretch>
            <a:fillRect/>
          </a:stretch>
        </p:blipFill>
        <p:spPr>
          <a:xfrm>
            <a:off x="2172479" y="2978898"/>
            <a:ext cx="678755" cy="678755"/>
          </a:xfrm>
          <a:prstGeom prst="rect">
            <a:avLst/>
          </a:prstGeom>
          <a:noFill/>
          <a:ln>
            <a:noFill/>
          </a:ln>
        </p:spPr>
      </p:pic>
      <p:pic>
        <p:nvPicPr>
          <p:cNvPr id="180" name="Google Shape;180;g2f3f717be8f_0_13"/>
          <p:cNvPicPr preferRelativeResize="0"/>
          <p:nvPr/>
        </p:nvPicPr>
        <p:blipFill>
          <a:blip r:embed="rId24">
            <a:alphaModFix/>
          </a:blip>
          <a:stretch>
            <a:fillRect/>
          </a:stretch>
        </p:blipFill>
        <p:spPr>
          <a:xfrm>
            <a:off x="6919079" y="2895392"/>
            <a:ext cx="1384214" cy="769013"/>
          </a:xfrm>
          <a:prstGeom prst="rect">
            <a:avLst/>
          </a:prstGeom>
          <a:noFill/>
          <a:ln>
            <a:noFill/>
          </a:ln>
        </p:spPr>
      </p:pic>
      <p:pic>
        <p:nvPicPr>
          <p:cNvPr id="181" name="Google Shape;181;g2f3f717be8f_0_13"/>
          <p:cNvPicPr preferRelativeResize="0"/>
          <p:nvPr/>
        </p:nvPicPr>
        <p:blipFill>
          <a:blip r:embed="rId25">
            <a:alphaModFix/>
          </a:blip>
          <a:stretch>
            <a:fillRect/>
          </a:stretch>
        </p:blipFill>
        <p:spPr>
          <a:xfrm>
            <a:off x="10286350" y="2765498"/>
            <a:ext cx="947152" cy="965840"/>
          </a:xfrm>
          <a:prstGeom prst="rect">
            <a:avLst/>
          </a:prstGeom>
          <a:noFill/>
          <a:ln>
            <a:noFill/>
          </a:ln>
        </p:spPr>
      </p:pic>
      <p:sp>
        <p:nvSpPr>
          <p:cNvPr id="182" name="Google Shape;182;g2f3f717be8f_0_13"/>
          <p:cNvSpPr txBox="1"/>
          <p:nvPr/>
        </p:nvSpPr>
        <p:spPr>
          <a:xfrm>
            <a:off x="696132" y="1383158"/>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hu-HU" sz="2200" b="1">
                <a:solidFill>
                  <a:srgbClr val="FF7575"/>
                </a:solidFill>
                <a:latin typeface="Inter"/>
                <a:ea typeface="Inter"/>
                <a:cs typeface="Inter"/>
                <a:sym typeface="Inter"/>
              </a:rPr>
              <a:t>PROJECT CONSORTIUM -</a:t>
            </a:r>
            <a:endParaRPr sz="2200" b="0" i="0" u="none" strike="noStrike" cap="none">
              <a:solidFill>
                <a:srgbClr val="FF7575"/>
              </a:solidFill>
              <a:latin typeface="Calibri"/>
              <a:ea typeface="Calibri"/>
              <a:cs typeface="Calibri"/>
              <a:sym typeface="Calibri"/>
            </a:endParaRPr>
          </a:p>
        </p:txBody>
      </p:sp>
      <p:pic>
        <p:nvPicPr>
          <p:cNvPr id="3" name="Picture 2" descr="A black and white logo&#10;&#10;Description automatically generated">
            <a:extLst>
              <a:ext uri="{FF2B5EF4-FFF2-40B4-BE49-F238E27FC236}">
                <a16:creationId xmlns:a16="http://schemas.microsoft.com/office/drawing/2014/main" id="{B9DF0804-D6D9-0985-A0DF-1E0F183D9A15}"/>
              </a:ext>
            </a:extLst>
          </p:cNvPr>
          <p:cNvPicPr>
            <a:picLocks noChangeAspect="1"/>
          </p:cNvPicPr>
          <p:nvPr/>
        </p:nvPicPr>
        <p:blipFill>
          <a:blip r:embed="rId26"/>
          <a:stretch>
            <a:fillRect/>
          </a:stretch>
        </p:blipFill>
        <p:spPr>
          <a:xfrm>
            <a:off x="8449347" y="4787136"/>
            <a:ext cx="1550104" cy="90319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
          <p:cNvSpPr txBox="1"/>
          <p:nvPr/>
        </p:nvSpPr>
        <p:spPr>
          <a:xfrm>
            <a:off x="721882" y="1909246"/>
            <a:ext cx="4849200" cy="3709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hu-HU" sz="1800" b="1">
                <a:solidFill>
                  <a:srgbClr val="000A59"/>
                </a:solidFill>
                <a:latin typeface="Inter"/>
                <a:ea typeface="Inter"/>
                <a:cs typeface="Inter"/>
                <a:sym typeface="Inter"/>
              </a:rPr>
              <a:t>ST(R)E(A)M IT is dedicated to enhancing STEM education, using innovative STEAM approaches and teaching methods to engage students of all ages.</a:t>
            </a:r>
            <a:endParaRPr sz="1800" b="1">
              <a:solidFill>
                <a:srgbClr val="000A59"/>
              </a:solidFill>
              <a:latin typeface="Inter"/>
              <a:ea typeface="Inter"/>
              <a:cs typeface="Inter"/>
              <a:sym typeface="Inter"/>
            </a:endParaRPr>
          </a:p>
          <a:p>
            <a:pPr marL="0" lvl="0" indent="0" algn="l" rtl="0">
              <a:lnSpc>
                <a:spcPct val="115000"/>
              </a:lnSpc>
              <a:spcBef>
                <a:spcPts val="1200"/>
              </a:spcBef>
              <a:spcAft>
                <a:spcPts val="1200"/>
              </a:spcAft>
              <a:buClr>
                <a:schemeClr val="dk1"/>
              </a:buClr>
              <a:buSzPts val="1100"/>
              <a:buFont typeface="Arial"/>
              <a:buNone/>
            </a:pPr>
            <a:r>
              <a:rPr lang="hu-HU" sz="1800">
                <a:solidFill>
                  <a:srgbClr val="000A59"/>
                </a:solidFill>
                <a:latin typeface="Inter"/>
                <a:ea typeface="Inter"/>
                <a:cs typeface="Inter"/>
                <a:sym typeface="Inter"/>
              </a:rPr>
              <a:t>These efforts aim to upskill educators, facilitate knowledge sharing, and build community support. Key initiatives involve developing toolkits, creating a virtual makerspace and establishing national hubs for STEM educators that are accessible to all interested parties.</a:t>
            </a:r>
            <a:endParaRPr sz="1800">
              <a:solidFill>
                <a:srgbClr val="000A59"/>
              </a:solidFill>
              <a:latin typeface="Inter"/>
              <a:ea typeface="Inter"/>
              <a:cs typeface="Inter"/>
              <a:sym typeface="Inter"/>
            </a:endParaRPr>
          </a:p>
        </p:txBody>
      </p:sp>
      <p:pic>
        <p:nvPicPr>
          <p:cNvPr id="188" name="Google Shape;188;p3"/>
          <p:cNvPicPr preferRelativeResize="0"/>
          <p:nvPr/>
        </p:nvPicPr>
        <p:blipFill rotWithShape="1">
          <a:blip r:embed="rId3">
            <a:alphaModFix/>
          </a:blip>
          <a:srcRect/>
          <a:stretch/>
        </p:blipFill>
        <p:spPr>
          <a:xfrm>
            <a:off x="2787081" y="5852934"/>
            <a:ext cx="3301999" cy="2235199"/>
          </a:xfrm>
          <a:prstGeom prst="rect">
            <a:avLst/>
          </a:prstGeom>
          <a:noFill/>
          <a:ln>
            <a:noFill/>
          </a:ln>
        </p:spPr>
      </p:pic>
      <p:pic>
        <p:nvPicPr>
          <p:cNvPr id="189" name="Google Shape;189;p3"/>
          <p:cNvPicPr preferRelativeResize="0"/>
          <p:nvPr/>
        </p:nvPicPr>
        <p:blipFill rotWithShape="1">
          <a:blip r:embed="rId4">
            <a:alphaModFix/>
          </a:blip>
          <a:srcRect l="43757"/>
          <a:stretch/>
        </p:blipFill>
        <p:spPr>
          <a:xfrm>
            <a:off x="7075930" y="841157"/>
            <a:ext cx="4849094" cy="5751056"/>
          </a:xfrm>
          <a:prstGeom prst="rect">
            <a:avLst/>
          </a:prstGeom>
          <a:noFill/>
          <a:ln>
            <a:noFill/>
          </a:ln>
        </p:spPr>
      </p:pic>
      <p:sp>
        <p:nvSpPr>
          <p:cNvPr id="190" name="Google Shape;190;p3"/>
          <p:cNvSpPr txBox="1"/>
          <p:nvPr/>
        </p:nvSpPr>
        <p:spPr>
          <a:xfrm>
            <a:off x="721882" y="1390844"/>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hu-HU" sz="2200" b="1">
                <a:solidFill>
                  <a:srgbClr val="FF7575"/>
                </a:solidFill>
                <a:latin typeface="Inter"/>
                <a:ea typeface="Inter"/>
                <a:cs typeface="Inter"/>
                <a:sym typeface="Inter"/>
              </a:rPr>
              <a:t>PROJECT ACTIVITIES - </a:t>
            </a:r>
            <a:endParaRPr sz="2200" b="0" i="0" u="none" strike="noStrike" cap="none">
              <a:solidFill>
                <a:srgbClr val="FF7575"/>
              </a:solidFill>
              <a:latin typeface="Calibri"/>
              <a:ea typeface="Calibri"/>
              <a:cs typeface="Calibri"/>
              <a:sym typeface="Calibri"/>
            </a:endParaRPr>
          </a:p>
        </p:txBody>
      </p:sp>
      <p:sp>
        <p:nvSpPr>
          <p:cNvPr id="191" name="Google Shape;191;p3"/>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2" name="Google Shape;192;p3"/>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93" name="Google Shape;193;p3"/>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5"/>
          <p:cNvPicPr preferRelativeResize="0"/>
          <p:nvPr/>
        </p:nvPicPr>
        <p:blipFill rotWithShape="1">
          <a:blip r:embed="rId3">
            <a:alphaModFix/>
          </a:blip>
          <a:srcRect l="18352" t="329" r="37329" b="-330"/>
          <a:stretch/>
        </p:blipFill>
        <p:spPr>
          <a:xfrm>
            <a:off x="8320745" y="1039411"/>
            <a:ext cx="3604275" cy="5424447"/>
          </a:xfrm>
          <a:prstGeom prst="rect">
            <a:avLst/>
          </a:prstGeom>
          <a:noFill/>
          <a:ln>
            <a:noFill/>
          </a:ln>
        </p:spPr>
      </p:pic>
      <p:pic>
        <p:nvPicPr>
          <p:cNvPr id="199" name="Google Shape;199;p5"/>
          <p:cNvPicPr preferRelativeResize="0"/>
          <p:nvPr/>
        </p:nvPicPr>
        <p:blipFill rotWithShape="1">
          <a:blip r:embed="rId4">
            <a:alphaModFix/>
          </a:blip>
          <a:srcRect l="27853" r="27849"/>
          <a:stretch/>
        </p:blipFill>
        <p:spPr>
          <a:xfrm>
            <a:off x="4508936" y="1039412"/>
            <a:ext cx="3604275" cy="5424450"/>
          </a:xfrm>
          <a:prstGeom prst="rect">
            <a:avLst/>
          </a:prstGeom>
          <a:noFill/>
          <a:ln>
            <a:noFill/>
          </a:ln>
        </p:spPr>
      </p:pic>
      <p:sp>
        <p:nvSpPr>
          <p:cNvPr id="200" name="Google Shape;200;p5"/>
          <p:cNvSpPr txBox="1"/>
          <p:nvPr/>
        </p:nvSpPr>
        <p:spPr>
          <a:xfrm>
            <a:off x="457778" y="1496600"/>
            <a:ext cx="3843600" cy="92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hu-HU" sz="1800" b="1">
                <a:solidFill>
                  <a:srgbClr val="000A59"/>
                </a:solidFill>
                <a:latin typeface="Inter"/>
                <a:ea typeface="Inter"/>
                <a:cs typeface="Inter"/>
                <a:sym typeface="Inter"/>
              </a:rPr>
              <a:t>A series of activities</a:t>
            </a:r>
            <a:r>
              <a:rPr lang="hu-HU" sz="1800">
                <a:solidFill>
                  <a:srgbClr val="000A59"/>
                </a:solidFill>
                <a:latin typeface="Inter"/>
                <a:ea typeface="Inter"/>
                <a:cs typeface="Inter"/>
                <a:sym typeface="Inter"/>
              </a:rPr>
              <a:t> are planned to evaluate the effectiveness of the developed toolkits:</a:t>
            </a:r>
            <a:endParaRPr sz="1800" i="0" u="none" strike="noStrike" cap="none">
              <a:solidFill>
                <a:srgbClr val="000A59"/>
              </a:solidFill>
              <a:latin typeface="Inter"/>
              <a:ea typeface="Inter"/>
              <a:cs typeface="Inter"/>
              <a:sym typeface="Inter"/>
            </a:endParaRPr>
          </a:p>
        </p:txBody>
      </p:sp>
      <p:sp>
        <p:nvSpPr>
          <p:cNvPr id="201" name="Google Shape;201;p5"/>
          <p:cNvSpPr txBox="1"/>
          <p:nvPr/>
        </p:nvSpPr>
        <p:spPr>
          <a:xfrm>
            <a:off x="457775" y="2786750"/>
            <a:ext cx="3736500" cy="3390900"/>
          </a:xfrm>
          <a:prstGeom prst="rect">
            <a:avLst/>
          </a:prstGeom>
          <a:noFill/>
          <a:ln>
            <a:noFill/>
          </a:ln>
        </p:spPr>
        <p:txBody>
          <a:bodyPr spcFirstLastPara="1" wrap="square" lIns="91425" tIns="45700" rIns="91425" bIns="45700" anchor="t" anchorCtr="0">
            <a:spAutoFit/>
          </a:bodyPr>
          <a:lstStyle/>
          <a:p>
            <a:pPr marL="457200" lvl="0" indent="-342900" algn="l" rtl="0">
              <a:lnSpc>
                <a:spcPct val="115000"/>
              </a:lnSpc>
              <a:spcBef>
                <a:spcPts val="1200"/>
              </a:spcBef>
              <a:spcAft>
                <a:spcPts val="0"/>
              </a:spcAft>
              <a:buClr>
                <a:schemeClr val="dk1"/>
              </a:buClr>
              <a:buSzPts val="1800"/>
              <a:buFont typeface="Inter"/>
              <a:buChar char="●"/>
            </a:pPr>
            <a:r>
              <a:rPr lang="hu-HU" sz="1800">
                <a:solidFill>
                  <a:srgbClr val="000A59"/>
                </a:solidFill>
                <a:latin typeface="Inter"/>
                <a:ea typeface="Inter"/>
                <a:cs typeface="Inter"/>
                <a:sym typeface="Inter"/>
              </a:rPr>
              <a:t>Workshop series oriented towards STEM education to support girls.</a:t>
            </a:r>
            <a:endParaRPr sz="1800">
              <a:solidFill>
                <a:srgbClr val="000A59"/>
              </a:solidFill>
              <a:latin typeface="Inter"/>
              <a:ea typeface="Inter"/>
              <a:cs typeface="Inter"/>
              <a:sym typeface="Inter"/>
            </a:endParaRPr>
          </a:p>
          <a:p>
            <a:pPr marL="457200" lvl="0" indent="-342900" algn="l" rtl="0">
              <a:lnSpc>
                <a:spcPct val="115000"/>
              </a:lnSpc>
              <a:spcBef>
                <a:spcPts val="0"/>
              </a:spcBef>
              <a:spcAft>
                <a:spcPts val="0"/>
              </a:spcAft>
              <a:buClr>
                <a:schemeClr val="dk1"/>
              </a:buClr>
              <a:buSzPts val="1800"/>
              <a:buFont typeface="Inter"/>
              <a:buChar char="●"/>
            </a:pPr>
            <a:r>
              <a:rPr lang="hu-HU" sz="1800">
                <a:solidFill>
                  <a:srgbClr val="000A59"/>
                </a:solidFill>
                <a:latin typeface="Inter"/>
                <a:ea typeface="Inter"/>
                <a:cs typeface="Inter"/>
                <a:sym typeface="Inter"/>
              </a:rPr>
              <a:t>Hands-on activities at science centres and museums.</a:t>
            </a:r>
            <a:endParaRPr sz="1800">
              <a:solidFill>
                <a:srgbClr val="000A59"/>
              </a:solidFill>
              <a:latin typeface="Inter"/>
              <a:ea typeface="Inter"/>
              <a:cs typeface="Inter"/>
              <a:sym typeface="Inter"/>
            </a:endParaRPr>
          </a:p>
          <a:p>
            <a:pPr marL="457200" lvl="0" indent="-342900" algn="l" rtl="0">
              <a:lnSpc>
                <a:spcPct val="115000"/>
              </a:lnSpc>
              <a:spcBef>
                <a:spcPts val="0"/>
              </a:spcBef>
              <a:spcAft>
                <a:spcPts val="0"/>
              </a:spcAft>
              <a:buClr>
                <a:schemeClr val="dk1"/>
              </a:buClr>
              <a:buSzPts val="1800"/>
              <a:buFont typeface="Inter"/>
              <a:buChar char="●"/>
            </a:pPr>
            <a:r>
              <a:rPr lang="hu-HU" sz="1800">
                <a:solidFill>
                  <a:srgbClr val="000A59"/>
                </a:solidFill>
                <a:latin typeface="Inter"/>
                <a:ea typeface="Inter"/>
                <a:cs typeface="Inter"/>
                <a:sym typeface="Inter"/>
              </a:rPr>
              <a:t>Mentoring Programme empowering young talents studying at HEIs.</a:t>
            </a:r>
            <a:endParaRPr sz="1800">
              <a:solidFill>
                <a:srgbClr val="000A59"/>
              </a:solidFill>
              <a:latin typeface="Inter"/>
              <a:ea typeface="Inter"/>
              <a:cs typeface="Inter"/>
              <a:sym typeface="Inter"/>
            </a:endParaRPr>
          </a:p>
          <a:p>
            <a:pPr marL="342900" marR="0" lvl="0" indent="-228600" algn="l" rtl="0">
              <a:lnSpc>
                <a:spcPct val="100000"/>
              </a:lnSpc>
              <a:spcBef>
                <a:spcPts val="1200"/>
              </a:spcBef>
              <a:spcAft>
                <a:spcPts val="0"/>
              </a:spcAft>
              <a:buClr>
                <a:schemeClr val="dk1"/>
              </a:buClr>
              <a:buSzPts val="1800"/>
              <a:buFont typeface="Arial"/>
              <a:buNone/>
            </a:pPr>
            <a:endParaRPr sz="1800">
              <a:solidFill>
                <a:srgbClr val="000A59"/>
              </a:solidFill>
              <a:latin typeface="Inter Medium"/>
              <a:ea typeface="Inter Medium"/>
              <a:cs typeface="Inter Medium"/>
              <a:sym typeface="Inter Medium"/>
            </a:endParaRPr>
          </a:p>
        </p:txBody>
      </p:sp>
      <p:sp>
        <p:nvSpPr>
          <p:cNvPr id="202" name="Google Shape;202;p5"/>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5"/>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204" name="Google Shape;204;p5"/>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8"/>
          <p:cNvPicPr preferRelativeResize="0"/>
          <p:nvPr/>
        </p:nvPicPr>
        <p:blipFill rotWithShape="1">
          <a:blip r:embed="rId3">
            <a:alphaModFix/>
          </a:blip>
          <a:srcRect l="14993" t="1543" r="6890" b="631"/>
          <a:stretch/>
        </p:blipFill>
        <p:spPr>
          <a:xfrm rot="5400000">
            <a:off x="2666066" y="-2667265"/>
            <a:ext cx="6858673" cy="12193200"/>
          </a:xfrm>
          <a:prstGeom prst="rect">
            <a:avLst/>
          </a:prstGeom>
          <a:noFill/>
          <a:ln>
            <a:noFill/>
          </a:ln>
        </p:spPr>
      </p:pic>
      <p:pic>
        <p:nvPicPr>
          <p:cNvPr id="211" name="Google Shape;211;p8"/>
          <p:cNvPicPr preferRelativeResize="0"/>
          <p:nvPr/>
        </p:nvPicPr>
        <p:blipFill rotWithShape="1">
          <a:blip r:embed="rId4">
            <a:alphaModFix/>
          </a:blip>
          <a:srcRect/>
          <a:stretch/>
        </p:blipFill>
        <p:spPr>
          <a:xfrm>
            <a:off x="1739785" y="1679518"/>
            <a:ext cx="2612572" cy="3093284"/>
          </a:xfrm>
          <a:prstGeom prst="rect">
            <a:avLst/>
          </a:prstGeom>
          <a:noFill/>
          <a:ln>
            <a:noFill/>
          </a:ln>
        </p:spPr>
      </p:pic>
      <p:pic>
        <p:nvPicPr>
          <p:cNvPr id="212" name="Google Shape;212;p8"/>
          <p:cNvPicPr preferRelativeResize="0"/>
          <p:nvPr/>
        </p:nvPicPr>
        <p:blipFill rotWithShape="1">
          <a:blip r:embed="rId5">
            <a:alphaModFix/>
          </a:blip>
          <a:srcRect/>
          <a:stretch/>
        </p:blipFill>
        <p:spPr>
          <a:xfrm>
            <a:off x="504888" y="6076697"/>
            <a:ext cx="1898248" cy="421833"/>
          </a:xfrm>
          <a:prstGeom prst="rect">
            <a:avLst/>
          </a:prstGeom>
          <a:noFill/>
          <a:ln>
            <a:noFill/>
          </a:ln>
        </p:spPr>
      </p:pic>
      <p:sp>
        <p:nvSpPr>
          <p:cNvPr id="213" name="Google Shape;213;p8"/>
          <p:cNvSpPr txBox="1"/>
          <p:nvPr/>
        </p:nvSpPr>
        <p:spPr>
          <a:xfrm>
            <a:off x="2531426" y="5987463"/>
            <a:ext cx="83745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hu-HU" sz="1100" b="0" i="0" u="none" strike="noStrike" cap="none">
                <a:solidFill>
                  <a:srgbClr val="000A59"/>
                </a:solidFill>
                <a:latin typeface="Inter Medium"/>
                <a:ea typeface="Inter Medium"/>
                <a:cs typeface="Inter Medium"/>
                <a:sym typeface="Inter Medium"/>
              </a:rPr>
              <a:t>Funded by the European Union. Views and opinions expressed are however those of the author(s) only and do not necessarily reflect those of the European Union or the European Research Executive Agency. Neither the European Union nor the European Research Executive Agency can be held responsible for them.</a:t>
            </a:r>
            <a:endParaRPr sz="1100" b="0" i="0" u="none" strike="noStrike" cap="none">
              <a:solidFill>
                <a:srgbClr val="000A59"/>
              </a:solidFill>
              <a:latin typeface="Inter Medium"/>
              <a:ea typeface="Inter Medium"/>
              <a:cs typeface="Inter Medium"/>
              <a:sym typeface="Inter Medium"/>
            </a:endParaRPr>
          </a:p>
        </p:txBody>
      </p:sp>
      <p:pic>
        <p:nvPicPr>
          <p:cNvPr id="214" name="Google Shape;214;p8"/>
          <p:cNvPicPr preferRelativeResize="0"/>
          <p:nvPr/>
        </p:nvPicPr>
        <p:blipFill>
          <a:blip r:embed="rId6">
            <a:alphaModFix/>
          </a:blip>
          <a:stretch>
            <a:fillRect/>
          </a:stretch>
        </p:blipFill>
        <p:spPr>
          <a:xfrm>
            <a:off x="7547013" y="2172599"/>
            <a:ext cx="2301025" cy="2301000"/>
          </a:xfrm>
          <a:prstGeom prst="rect">
            <a:avLst/>
          </a:prstGeom>
          <a:noFill/>
          <a:ln>
            <a:noFill/>
          </a:ln>
        </p:spPr>
      </p:pic>
      <p:sp>
        <p:nvSpPr>
          <p:cNvPr id="215" name="Google Shape;215;p8"/>
          <p:cNvSpPr txBox="1"/>
          <p:nvPr/>
        </p:nvSpPr>
        <p:spPr>
          <a:xfrm>
            <a:off x="7463326" y="1480800"/>
            <a:ext cx="2468400" cy="61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hu-HU" sz="1700" b="1">
                <a:solidFill>
                  <a:schemeClr val="lt1"/>
                </a:solidFill>
                <a:latin typeface="Inter"/>
                <a:ea typeface="Inter"/>
                <a:cs typeface="Inter"/>
                <a:sym typeface="Inter"/>
              </a:rPr>
              <a:t>Scan the QR code and follow us</a:t>
            </a:r>
            <a:endParaRPr sz="1400" b="1" i="0" u="none" strike="noStrike" cap="none">
              <a:solidFill>
                <a:schemeClr val="lt1"/>
              </a:solidFill>
            </a:endParaRPr>
          </a:p>
        </p:txBody>
      </p:sp>
    </p:spTree>
  </p:cSld>
  <p:clrMapOvr>
    <a:masterClrMapping/>
  </p:clrMapOvr>
</p:sld>
</file>

<file path=ppt/theme/theme1.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570</Words>
  <Application>Microsoft Macintosh PowerPoint</Application>
  <PresentationFormat>Widescreen</PresentationFormat>
  <Paragraphs>38</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vt:lpstr>
      <vt:lpstr>Inter</vt:lpstr>
      <vt:lpstr>Inter Medium</vt:lpstr>
      <vt:lpstr>Arial</vt:lpstr>
      <vt:lpstr>Office-téma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Office User</dc:creator>
  <cp:lastModifiedBy>Melissa Tang</cp:lastModifiedBy>
  <cp:revision>2</cp:revision>
  <dcterms:created xsi:type="dcterms:W3CDTF">2024-04-04T13:23:54Z</dcterms:created>
  <dcterms:modified xsi:type="dcterms:W3CDTF">2025-01-13T18:53:30Z</dcterms:modified>
</cp:coreProperties>
</file>